
<file path=[Content_Types].xml><?xml version="1.0" encoding="utf-8"?>
<Types xmlns="http://schemas.openxmlformats.org/package/2006/content-types">
  <Override PartName="/ppt/slideLayouts/slideLayout10.xml" ContentType="application/vnd.openxmlformats-officedocument.presentationml.slideLayout+xml"/>
  <Default Extension="gif" ContentType="image/gif"/>
  <Override PartName="/ppt/slides/slide69.xml" ContentType="application/vnd.openxmlformats-officedocument.presentationml.slide+xml"/>
  <Override PartName="/ppt/slides/slide14.xml" ContentType="application/vnd.openxmlformats-officedocument.presentationml.slide+xml"/>
  <Default Extension="pdf" ContentType="application/pdf"/>
  <Default Extension="rels" ContentType="application/vnd.openxmlformats-package.relationships+xml"/>
  <Override PartName="/ppt/slides/slide62.xml" ContentType="application/vnd.openxmlformats-officedocument.presentationml.slide+xml"/>
  <Override PartName="/ppt/slides/slide78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68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77.xml" ContentType="application/vnd.openxmlformats-officedocument.presentationml.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66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75.xml" ContentType="application/vnd.openxmlformats-officedocument.presentationml.slide+xml"/>
  <Override PartName="/ppt/media/audio1.bin" ContentType="audio/unknown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65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s/slide74.xml" ContentType="application/vnd.openxmlformats-officedocument.presentationml.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viewProps.xml" ContentType="application/vnd.openxmlformats-officedocument.presentationml.viewProps+xml"/>
  <Override PartName="/ppt/slides/slide64.xml" ContentType="application/vnd.openxmlformats-officedocument.presentationml.slide+xml"/>
  <Default Extension="jpeg" ContentType="image/jpeg"/>
  <Override PartName="/ppt/slides/slide47.xml" ContentType="application/vnd.openxmlformats-officedocument.presentationml.slide+xml"/>
  <Override PartName="/ppt/slides/slide7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71.xml" ContentType="application/vnd.openxmlformats-officedocument.presentationml.slide+xml"/>
  <Override PartName="/ppt/slides/slide32.xml" ContentType="application/vnd.openxmlformats-officedocument.presentationml.slide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63.xml" ContentType="application/vnd.openxmlformats-officedocument.presentationml.slide+xml"/>
  <Override PartName="/ppt/slides/slide46.xml" ContentType="application/vnd.openxmlformats-officedocument.presentationml.slide+xml"/>
  <Override PartName="/ppt/slides/slide7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s/slide70.xml" ContentType="application/vnd.openxmlformats-officedocument.presentationml.slide+xml"/>
  <Override PartName="/ppt/slides/slide31.xml" ContentType="application/vnd.openxmlformats-officedocument.presentationml.slide+xml"/>
  <Override PartName="/ppt/slideLayouts/slideLayout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4281" r:id="rId1"/>
  </p:sldMasterIdLst>
  <p:notesMasterIdLst>
    <p:notesMasterId r:id="rId80"/>
  </p:notesMasterIdLst>
  <p:sldIdLst>
    <p:sldId id="486" r:id="rId2"/>
    <p:sldId id="493" r:id="rId3"/>
    <p:sldId id="494" r:id="rId4"/>
    <p:sldId id="556" r:id="rId5"/>
    <p:sldId id="560" r:id="rId6"/>
    <p:sldId id="439" r:id="rId7"/>
    <p:sldId id="338" r:id="rId8"/>
    <p:sldId id="512" r:id="rId9"/>
    <p:sldId id="443" r:id="rId10"/>
    <p:sldId id="496" r:id="rId11"/>
    <p:sldId id="548" r:id="rId12"/>
    <p:sldId id="545" r:id="rId13"/>
    <p:sldId id="337" r:id="rId14"/>
    <p:sldId id="546" r:id="rId15"/>
    <p:sldId id="446" r:id="rId16"/>
    <p:sldId id="547" r:id="rId17"/>
    <p:sldId id="430" r:id="rId18"/>
    <p:sldId id="524" r:id="rId19"/>
    <p:sldId id="521" r:id="rId20"/>
    <p:sldId id="487" r:id="rId21"/>
    <p:sldId id="448" r:id="rId22"/>
    <p:sldId id="491" r:id="rId23"/>
    <p:sldId id="492" r:id="rId24"/>
    <p:sldId id="528" r:id="rId25"/>
    <p:sldId id="515" r:id="rId26"/>
    <p:sldId id="516" r:id="rId27"/>
    <p:sldId id="517" r:id="rId28"/>
    <p:sldId id="518" r:id="rId29"/>
    <p:sldId id="520" r:id="rId30"/>
    <p:sldId id="523" r:id="rId31"/>
    <p:sldId id="519" r:id="rId32"/>
    <p:sldId id="530" r:id="rId33"/>
    <p:sldId id="458" r:id="rId34"/>
    <p:sldId id="531" r:id="rId35"/>
    <p:sldId id="532" r:id="rId36"/>
    <p:sldId id="529" r:id="rId37"/>
    <p:sldId id="563" r:id="rId38"/>
    <p:sldId id="533" r:id="rId39"/>
    <p:sldId id="541" r:id="rId40"/>
    <p:sldId id="534" r:id="rId41"/>
    <p:sldId id="482" r:id="rId42"/>
    <p:sldId id="483" r:id="rId43"/>
    <p:sldId id="535" r:id="rId44"/>
    <p:sldId id="500" r:id="rId45"/>
    <p:sldId id="562" r:id="rId46"/>
    <p:sldId id="549" r:id="rId47"/>
    <p:sldId id="554" r:id="rId48"/>
    <p:sldId id="552" r:id="rId49"/>
    <p:sldId id="550" r:id="rId50"/>
    <p:sldId id="551" r:id="rId51"/>
    <p:sldId id="558" r:id="rId52"/>
    <p:sldId id="559" r:id="rId53"/>
    <p:sldId id="553" r:id="rId54"/>
    <p:sldId id="557" r:id="rId55"/>
    <p:sldId id="526" r:id="rId56"/>
    <p:sldId id="478" r:id="rId57"/>
    <p:sldId id="542" r:id="rId58"/>
    <p:sldId id="543" r:id="rId59"/>
    <p:sldId id="425" r:id="rId60"/>
    <p:sldId id="445" r:id="rId61"/>
    <p:sldId id="434" r:id="rId62"/>
    <p:sldId id="421" r:id="rId63"/>
    <p:sldId id="437" r:id="rId64"/>
    <p:sldId id="438" r:id="rId65"/>
    <p:sldId id="511" r:id="rId66"/>
    <p:sldId id="537" r:id="rId67"/>
    <p:sldId id="538" r:id="rId68"/>
    <p:sldId id="513" r:id="rId69"/>
    <p:sldId id="514" r:id="rId70"/>
    <p:sldId id="522" r:id="rId71"/>
    <p:sldId id="495" r:id="rId72"/>
    <p:sldId id="499" r:id="rId73"/>
    <p:sldId id="475" r:id="rId74"/>
    <p:sldId id="477" r:id="rId75"/>
    <p:sldId id="490" r:id="rId76"/>
    <p:sldId id="539" r:id="rId77"/>
    <p:sldId id="540" r:id="rId78"/>
    <p:sldId id="498" r:id="rId79"/>
  </p:sldIdLst>
  <p:sldSz cx="10160000" cy="7620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23158" autoAdjust="0"/>
    <p:restoredTop sz="94660"/>
  </p:normalViewPr>
  <p:slideViewPr>
    <p:cSldViewPr>
      <p:cViewPr>
        <p:scale>
          <a:sx n="75" d="100"/>
          <a:sy n="75" d="100"/>
        </p:scale>
        <p:origin x="-752" y="-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0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1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ook Antiqua"/>
              </a:defRPr>
            </a:lvl1pPr>
          </a:lstStyle>
          <a:p>
            <a:pPr>
              <a:defRPr/>
            </a:pPr>
            <a:fld id="{D7FA405D-DAF1-884D-9557-679CC74360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http://www.flickr.com/photos/mayhem/3104825022/in/photostream/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http://www.flickr.com/photos/herr_hartmann/448478567/in/photostream/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http://www.flickr.com/photos/mayhem/3104825022/in/photostream/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http://www.flickr.com/photos/jingleslenobel/4971486823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5182386"/>
            <a:ext cx="1016787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62000" y="1947335"/>
            <a:ext cx="8636000" cy="2033068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53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62000" y="4012897"/>
            <a:ext cx="8636000" cy="1333004"/>
          </a:xfrm>
        </p:spPr>
        <p:txBody>
          <a:bodyPr lIns="50799" rIns="50799"/>
          <a:lstStyle>
            <a:lvl1pPr marL="0" marR="71119" indent="0" algn="r">
              <a:buNone/>
              <a:defRPr>
                <a:solidFill>
                  <a:schemeClr val="tx2"/>
                </a:solidFill>
              </a:defRPr>
            </a:lvl1pPr>
            <a:lvl2pPr marL="507995" indent="0" algn="ctr">
              <a:buNone/>
            </a:lvl2pPr>
            <a:lvl3pPr marL="1015990" indent="0" algn="ctr">
              <a:buNone/>
            </a:lvl3pPr>
            <a:lvl4pPr marL="1523985" indent="0" algn="ctr">
              <a:buNone/>
            </a:lvl4pPr>
            <a:lvl5pPr marL="2031980" indent="0" algn="ctr">
              <a:buNone/>
            </a:lvl5pPr>
            <a:lvl6pPr marL="2539975" indent="0" algn="ctr">
              <a:buNone/>
            </a:lvl6pPr>
            <a:lvl7pPr marL="3047970" indent="0" algn="ctr">
              <a:buNone/>
            </a:lvl7pPr>
            <a:lvl8pPr marL="3555964" indent="0" algn="ctr">
              <a:buNone/>
            </a:lvl8pPr>
            <a:lvl9pPr marL="4063959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4183" y="5503333"/>
            <a:ext cx="10164183" cy="2124542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1645922"/>
            <a:ext cx="9144000" cy="487341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80BF1-BF71-8E4F-BC9B-68A6ED5FBC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04459" y="305156"/>
            <a:ext cx="1974967" cy="621417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305157"/>
            <a:ext cx="7027333" cy="6214178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6FACD5-4AD7-C540-9C79-1734FDADCB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A61A3-8EFA-9244-9BDF-770F4B83A9F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640" y="1177458"/>
            <a:ext cx="8636000" cy="20320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53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570" y="3257458"/>
            <a:ext cx="5080000" cy="1616542"/>
          </a:xfrm>
        </p:spPr>
        <p:txBody>
          <a:bodyPr lIns="101599" rIns="101599" anchor="t"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6/21/11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Chevron 6"/>
          <p:cNvSpPr/>
          <p:nvPr/>
        </p:nvSpPr>
        <p:spPr>
          <a:xfrm>
            <a:off x="4040756" y="3339413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833627" y="3339413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645920"/>
            <a:ext cx="4487333" cy="502884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4667" y="1645920"/>
            <a:ext cx="4487333" cy="502884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D06F2F-E541-C844-8324-851BA9B59C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389"/>
            <a:ext cx="9144000" cy="1270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6011333"/>
            <a:ext cx="4489098" cy="8466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03198" anchor="ctr"/>
          <a:lstStyle>
            <a:lvl1pPr marL="0" indent="0">
              <a:buNone/>
              <a:defRPr sz="2700" b="0">
                <a:solidFill>
                  <a:schemeClr val="bg1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161141" y="6011333"/>
            <a:ext cx="4490861" cy="8466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03198" anchor="ctr"/>
          <a:lstStyle>
            <a:lvl1pPr marL="0" indent="0">
              <a:buNone/>
              <a:defRPr sz="2700" b="0">
                <a:solidFill>
                  <a:schemeClr val="bg1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1604772"/>
            <a:ext cx="4489098" cy="4379737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1140" y="1604772"/>
            <a:ext cx="4490861" cy="4379737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723F0B-2C38-3B46-BB6B-0B48FC75F5D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2E30AA-F7E5-C344-9C5F-5B9F3F9F51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8BF4D9-55D2-7F47-95C2-989B3F1040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5418667"/>
            <a:ext cx="8313084" cy="5080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10667" y="5950113"/>
            <a:ext cx="4416213" cy="1016000"/>
          </a:xfrm>
        </p:spPr>
        <p:txBody>
          <a:bodyPr/>
          <a:lstStyle>
            <a:lvl1pPr marL="0" indent="0" algn="r">
              <a:buNone/>
              <a:defRPr sz="1800"/>
            </a:lvl1pPr>
            <a:lvl2pPr>
              <a:buNone/>
              <a:defRPr sz="13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016000" y="304800"/>
            <a:ext cx="8310880" cy="5080000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74480" y="7119938"/>
            <a:ext cx="2133600" cy="4064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87D99-0878-7741-AE1A-1868B2A2250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8035" y="6048224"/>
            <a:ext cx="7958667" cy="720258"/>
          </a:xfrm>
          <a:noFill/>
        </p:spPr>
        <p:txBody>
          <a:bodyPr lIns="101599" tIns="0" rIns="101599" anchor="t"/>
          <a:lstStyle>
            <a:lvl1pPr marL="0" marR="20320" indent="0" algn="r">
              <a:buNone/>
              <a:defRPr sz="1600"/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211076"/>
            <a:ext cx="9652000" cy="48768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6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66747" y="7119939"/>
            <a:ext cx="2611868" cy="4056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34FD3DD-6DD4-0146-951C-E8B9A145C1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5405691"/>
            <a:ext cx="8972702" cy="625191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3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6040" y="5557770"/>
            <a:ext cx="4224448" cy="160345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9512" y="6427804"/>
            <a:ext cx="4224448" cy="931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713" y="6434726"/>
            <a:ext cx="3780349" cy="1200964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01599" tIns="50799" rIns="101599" bIns="50799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0263" y="6430821"/>
            <a:ext cx="3783899" cy="1204870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9626791" y="5542711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9419662" y="5542711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96040" y="5557770"/>
            <a:ext cx="4224448" cy="160345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9512" y="6427804"/>
            <a:ext cx="4224448" cy="931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713" y="6434726"/>
            <a:ext cx="3780349" cy="1200964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01599" tIns="50799" rIns="101599" bIns="50799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0263" y="6430821"/>
            <a:ext cx="3783899" cy="1204870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08000" y="305153"/>
            <a:ext cx="9144000" cy="1270000"/>
          </a:xfrm>
          <a:prstGeom prst="rect">
            <a:avLst/>
          </a:prstGeom>
        </p:spPr>
        <p:txBody>
          <a:bodyPr vert="horz" lIns="101599" tIns="50799" rIns="101599" bIns="50799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508000" y="1645920"/>
            <a:ext cx="9144000" cy="5028848"/>
          </a:xfrm>
          <a:prstGeom prst="rect">
            <a:avLst/>
          </a:prstGeom>
        </p:spPr>
        <p:txBody>
          <a:bodyPr vert="horz" lIns="101599" tIns="50799" rIns="101599" bIns="50799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7474480" y="7119938"/>
            <a:ext cx="2133600" cy="406400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41B04BD-C35A-224F-880C-4F23BCD99243}" type="datetime1">
              <a:rPr lang="en-US" smtClean="0"/>
              <a:pPr>
                <a:defRPr/>
              </a:pPr>
              <a:t>6/21/11</a:t>
            </a:fld>
            <a:endParaRPr lang="en-US" sz="14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866747" y="7119939"/>
            <a:ext cx="2611868" cy="405694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9608080" y="7119939"/>
            <a:ext cx="406400" cy="405694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r" eaLnBrk="1" latinLnBrk="0" hangingPunct="1">
              <a:defRPr kumimoji="0" sz="11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6790FB7-9BFC-E148-81F8-C48C7BA2169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06396" indent="-284477" algn="l" rtl="0" eaLnBrk="1" latinLnBrk="0" hangingPunct="1">
        <a:spcBef>
          <a:spcPts val="444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90873" indent="-253997" algn="l" rtl="0" eaLnBrk="1" latinLnBrk="0" hangingPunct="1">
        <a:spcBef>
          <a:spcPts val="360"/>
        </a:spcBef>
        <a:buClr>
          <a:schemeClr val="accent1"/>
        </a:buClr>
        <a:buFont typeface="Verdana"/>
        <a:buChar char="◦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55030" indent="-253997" algn="l" rtl="0" eaLnBrk="1" latinLnBrk="0" hangingPunct="1">
        <a:spcBef>
          <a:spcPts val="389"/>
        </a:spcBef>
        <a:buClr>
          <a:schemeClr val="accent2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269987" indent="-253997" algn="l" rtl="0" eaLnBrk="1" latinLnBrk="0" hangingPunct="1">
        <a:spcBef>
          <a:spcPts val="389"/>
        </a:spcBef>
        <a:buClr>
          <a:schemeClr val="accent2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85" indent="-253997" algn="l" rtl="0" eaLnBrk="1" latinLnBrk="0" hangingPunct="1">
        <a:spcBef>
          <a:spcPts val="389"/>
        </a:spcBef>
        <a:buClr>
          <a:schemeClr val="accent2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77982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031980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977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39975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hyperlink" Target="http://richard.cyganiak.de/2007/10/lod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richard.cyganiak.de/2007/10/lod/" TargetMode="Externa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df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df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://data.nytimes.com" TargetMode="External"/><Relationship Id="rId5" Type="http://schemas.openxmlformats.org/officeDocument/2006/relationships/hyperlink" Target="http://id.loc.gov" TargetMode="External"/><Relationship Id="rId6" Type="http://schemas.openxmlformats.org/officeDocument/2006/relationships/hyperlink" Target="http://www.freebase.com" TargetMode="External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df"/><Relationship Id="rId3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.omnomino.us/admin/sparqlquery.cfm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webr3/rdf.js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Relationship Id="rId3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00" y="228600"/>
            <a:ext cx="8974667" cy="18592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Getting Started with Semantic Web Applications</a:t>
            </a:r>
            <a:endParaRPr lang="en-US" sz="3333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" y="2362200"/>
            <a:ext cx="2438400" cy="1666240"/>
          </a:xfrm>
        </p:spPr>
        <p:txBody>
          <a:bodyPr>
            <a:noAutofit/>
          </a:bodyPr>
          <a:lstStyle/>
          <a:p>
            <a:r>
              <a:rPr lang="en-US" sz="2400" dirty="0" smtClean="0"/>
              <a:t>Brian Panulla</a:t>
            </a:r>
          </a:p>
          <a:p>
            <a:r>
              <a:rPr lang="en-US" sz="2400" dirty="0" smtClean="0"/>
              <a:t>Leif Warner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Open Source Bridge</a:t>
            </a:r>
          </a:p>
          <a:p>
            <a:r>
              <a:rPr lang="en-US" sz="2400" dirty="0" smtClean="0"/>
              <a:t>2011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2133600"/>
            <a:ext cx="73152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1656976"/>
          </a:xfrm>
        </p:spPr>
        <p:txBody>
          <a:bodyPr>
            <a:normAutofit/>
          </a:bodyPr>
          <a:lstStyle/>
          <a:p>
            <a:r>
              <a:rPr lang="en-US" dirty="0" smtClean="0"/>
              <a:t>... Are not necessarily URLs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9000" y="3733800"/>
            <a:ext cx="8382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urn:isbn:951-611-441-5</a:t>
            </a:r>
          </a:p>
          <a:p>
            <a:pPr marL="0" lvl="1"/>
            <a:endParaRPr lang="en-US" sz="3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http://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</a:rPr>
              <a:t>brian.panul.la</a:t>
            </a:r>
            <a:endParaRPr lang="en-US" sz="3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http://google.com/portland/conferences/osb11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.. Can point to </a:t>
            </a:r>
            <a:r>
              <a:rPr lang="en-US" i="1" dirty="0" smtClean="0"/>
              <a:t>conceptual</a:t>
            </a:r>
            <a:r>
              <a:rPr lang="en-US" dirty="0" smtClean="0"/>
              <a:t> entities...</a:t>
            </a:r>
          </a:p>
          <a:p>
            <a:endParaRPr lang="en-US" dirty="0" smtClean="0"/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&lt;span about=“...”&gt;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li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typeof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... Instead of </a:t>
            </a:r>
            <a:r>
              <a:rPr lang="en-US" i="1" dirty="0" smtClean="0"/>
              <a:t>material entities</a:t>
            </a:r>
          </a:p>
          <a:p>
            <a:endParaRPr lang="en-US" i="1" dirty="0" smtClean="0"/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&lt;a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href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&lt;link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href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img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src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&lt;base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href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resources with different </a:t>
            </a:r>
            <a:r>
              <a:rPr lang="en-US" dirty="0" err="1" smtClean="0"/>
              <a:t>URIs</a:t>
            </a:r>
            <a:r>
              <a:rPr lang="en-US" dirty="0" smtClean="0"/>
              <a:t> are assumed to be </a:t>
            </a:r>
            <a:r>
              <a:rPr lang="en-US" i="1" dirty="0" smtClean="0"/>
              <a:t>distinct</a:t>
            </a:r>
            <a:r>
              <a:rPr lang="en-US" dirty="0" smtClean="0"/>
              <a:t> by default.</a:t>
            </a:r>
          </a:p>
          <a:p>
            <a:endParaRPr lang="en-US" dirty="0" smtClean="0"/>
          </a:p>
          <a:p>
            <a:r>
              <a:rPr lang="en-US" dirty="0" smtClean="0"/>
              <a:t>Id's and id references don't all have to be together in your local custom database, they can span the web.</a:t>
            </a:r>
          </a:p>
          <a:p>
            <a:endParaRPr lang="en-US" dirty="0" smtClean="0"/>
          </a:p>
          <a:p>
            <a:r>
              <a:rPr lang="en-US" dirty="0" smtClean="0"/>
              <a:t>loose coupling allows many sites to share data and collaborate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09776"/>
          </a:xfrm>
        </p:spPr>
        <p:txBody>
          <a:bodyPr>
            <a:normAutofit/>
          </a:bodyPr>
          <a:lstStyle/>
          <a:p>
            <a:r>
              <a:rPr lang="en-US" dirty="0" smtClean="0"/>
              <a:t>RDF is expressed as </a:t>
            </a:r>
            <a:r>
              <a:rPr lang="en-US" i="1" dirty="0" smtClean="0"/>
              <a:t>triples of </a:t>
            </a:r>
            <a:r>
              <a:rPr lang="en-US" i="1" dirty="0" err="1" smtClean="0"/>
              <a:t>URIs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subject (“Portland State”) - resource</a:t>
            </a:r>
          </a:p>
          <a:p>
            <a:pPr lvl="1"/>
            <a:r>
              <a:rPr lang="en-US" dirty="0" smtClean="0"/>
              <a:t>predicate (”is a") - property</a:t>
            </a:r>
          </a:p>
          <a:p>
            <a:pPr lvl="1"/>
            <a:r>
              <a:rPr lang="en-US" dirty="0" smtClean="0"/>
              <a:t>object (”University”) - resource</a:t>
            </a:r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803400" y="4648200"/>
            <a:ext cx="6559550" cy="1717675"/>
            <a:chOff x="1533525" y="4572000"/>
            <a:chExt cx="6559550" cy="1717675"/>
          </a:xfrm>
        </p:grpSpPr>
        <p:grpSp>
          <p:nvGrpSpPr>
            <p:cNvPr id="13" name="Group 12"/>
            <p:cNvGrpSpPr/>
            <p:nvPr/>
          </p:nvGrpSpPr>
          <p:grpSpPr>
            <a:xfrm>
              <a:off x="1533525" y="4572000"/>
              <a:ext cx="6559550" cy="1717675"/>
              <a:chOff x="1533525" y="4572000"/>
              <a:chExt cx="6559550" cy="171767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533525" y="4572000"/>
                <a:ext cx="1717675" cy="1717675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4821" name="TextBox 6"/>
              <p:cNvSpPr txBox="1">
                <a:spLocks noChangeArrowheads="1"/>
              </p:cNvSpPr>
              <p:nvPr/>
            </p:nvSpPr>
            <p:spPr bwMode="auto">
              <a:xfrm>
                <a:off x="1685925" y="5105400"/>
                <a:ext cx="1371139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Book Antiqua" charset="0"/>
                  </a:rPr>
                  <a:t>Portland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Book Antiqua" charset="0"/>
                  </a:rPr>
                  <a:t>State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375400" y="4572000"/>
                <a:ext cx="1717675" cy="1717675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4823" name="TextBox 8"/>
              <p:cNvSpPr txBox="1">
                <a:spLocks noChangeArrowheads="1"/>
              </p:cNvSpPr>
              <p:nvPr/>
            </p:nvSpPr>
            <p:spPr bwMode="auto">
              <a:xfrm>
                <a:off x="6451600" y="5181600"/>
                <a:ext cx="1627188" cy="461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Book Antiqua" charset="0"/>
                  </a:rPr>
                  <a:t>University</a:t>
                </a:r>
              </a:p>
            </p:txBody>
          </p:sp>
          <p:sp>
            <p:nvSpPr>
              <p:cNvPr id="15" name="Right Arrow 14"/>
              <p:cNvSpPr/>
              <p:nvPr/>
            </p:nvSpPr>
            <p:spPr>
              <a:xfrm>
                <a:off x="3632200" y="5029200"/>
                <a:ext cx="2209800" cy="822325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34825" name="TextBox 15"/>
            <p:cNvSpPr txBox="1">
              <a:spLocks noChangeArrowheads="1"/>
            </p:cNvSpPr>
            <p:nvPr/>
          </p:nvSpPr>
          <p:spPr bwMode="auto">
            <a:xfrm>
              <a:off x="4241800" y="4648200"/>
              <a:ext cx="649288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Book Antiqua" charset="0"/>
                </a:rPr>
                <a:t>Is 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&lt;http://</a:t>
            </a:r>
            <a:r>
              <a:rPr lang="en-US" sz="2800" dirty="0" err="1" smtClean="0"/>
              <a:t>www.pdx.edu</a:t>
            </a:r>
            <a:r>
              <a:rPr lang="en-US" sz="2800" dirty="0" smtClean="0"/>
              <a:t>&gt; </a:t>
            </a:r>
          </a:p>
          <a:p>
            <a:pPr>
              <a:buNone/>
            </a:pPr>
            <a:r>
              <a:rPr lang="en-US" sz="2800" dirty="0" smtClean="0"/>
              <a:t>&lt;http://www.w3.org/1999/02/22-rdf-syntax-nsrdf#type&gt;</a:t>
            </a:r>
          </a:p>
          <a:p>
            <a:pPr>
              <a:buNone/>
            </a:pPr>
            <a:r>
              <a:rPr lang="en-US" sz="2800" dirty="0" smtClean="0"/>
              <a:t>&lt;http://</a:t>
            </a:r>
            <a:r>
              <a:rPr lang="en-US" sz="2800" dirty="0" err="1" smtClean="0"/>
              <a:t>dbpedia.org</a:t>
            </a:r>
            <a:r>
              <a:rPr lang="en-US" sz="2800" dirty="0" smtClean="0"/>
              <a:t>/resource/University&gt;</a:t>
            </a:r>
            <a:r>
              <a:rPr lang="en-US" dirty="0" smtClean="0"/>
              <a:t> 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 in RDF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79800" y="1600199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subject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61000" y="1676400"/>
            <a:ext cx="1876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predicate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1600" y="5334000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object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16200000" flipH="1">
            <a:off x="5880100" y="2781300"/>
            <a:ext cx="762000" cy="762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3175000" y="2285999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V="1">
            <a:off x="2755900" y="4914900"/>
            <a:ext cx="609600" cy="762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09776"/>
          </a:xfrm>
        </p:spPr>
        <p:txBody>
          <a:bodyPr>
            <a:normAutofit/>
          </a:bodyPr>
          <a:lstStyle/>
          <a:p>
            <a:r>
              <a:rPr lang="en-US" dirty="0" smtClean="0"/>
              <a:t>subject (“Brian Panulla”)</a:t>
            </a:r>
          </a:p>
          <a:p>
            <a:r>
              <a:rPr lang="en-US" dirty="0" smtClean="0"/>
              <a:t>predicate (”knows")</a:t>
            </a:r>
          </a:p>
          <a:p>
            <a:r>
              <a:rPr lang="en-US" dirty="0" smtClean="0"/>
              <a:t>object (”Leif Warner”)</a:t>
            </a:r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example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9"/>
          <p:cNvGrpSpPr>
            <a:grpSpLocks/>
          </p:cNvGrpSpPr>
          <p:nvPr/>
        </p:nvGrpSpPr>
        <p:grpSpPr bwMode="auto">
          <a:xfrm>
            <a:off x="1797050" y="4495800"/>
            <a:ext cx="1717675" cy="1717675"/>
            <a:chOff x="1533525" y="4716463"/>
            <a:chExt cx="1717675" cy="1717675"/>
          </a:xfrm>
        </p:grpSpPr>
        <p:sp>
          <p:nvSpPr>
            <p:cNvPr id="14" name="Oval 13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extBox 6"/>
            <p:cNvSpPr txBox="1">
              <a:spLocks noChangeArrowheads="1"/>
            </p:cNvSpPr>
            <p:nvPr/>
          </p:nvSpPr>
          <p:spPr bwMode="auto">
            <a:xfrm>
              <a:off x="1838325" y="5113338"/>
              <a:ext cx="1223963" cy="830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Brian</a:t>
              </a:r>
            </a:p>
            <a:p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Panulla</a:t>
              </a:r>
            </a:p>
          </p:txBody>
        </p:sp>
      </p:grp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6638925" y="4495800"/>
            <a:ext cx="1717675" cy="1717675"/>
            <a:chOff x="6375400" y="4572000"/>
            <a:chExt cx="1717675" cy="1717675"/>
          </a:xfrm>
        </p:grpSpPr>
        <p:sp>
          <p:nvSpPr>
            <p:cNvPr id="18" name="Oval 17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extBox 8"/>
            <p:cNvSpPr txBox="1">
              <a:spLocks noChangeArrowheads="1"/>
            </p:cNvSpPr>
            <p:nvPr/>
          </p:nvSpPr>
          <p:spPr bwMode="auto">
            <a:xfrm>
              <a:off x="6645275" y="4994275"/>
              <a:ext cx="13716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Leif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Warner</a:t>
              </a:r>
            </a:p>
          </p:txBody>
        </p:sp>
      </p:grpSp>
      <p:grpSp>
        <p:nvGrpSpPr>
          <p:cNvPr id="20" name="Group 10"/>
          <p:cNvGrpSpPr>
            <a:grpSpLocks/>
          </p:cNvGrpSpPr>
          <p:nvPr/>
        </p:nvGrpSpPr>
        <p:grpSpPr bwMode="auto">
          <a:xfrm>
            <a:off x="3895725" y="4613275"/>
            <a:ext cx="2209800" cy="1162050"/>
            <a:chOff x="3632200" y="4689475"/>
            <a:chExt cx="2209800" cy="1162050"/>
          </a:xfrm>
        </p:grpSpPr>
        <p:sp>
          <p:nvSpPr>
            <p:cNvPr id="21" name="Right Arrow 20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TextBox 15"/>
            <p:cNvSpPr txBox="1">
              <a:spLocks noChangeArrowheads="1"/>
            </p:cNvSpPr>
            <p:nvPr/>
          </p:nvSpPr>
          <p:spPr bwMode="auto">
            <a:xfrm>
              <a:off x="4130675" y="4689475"/>
              <a:ext cx="10901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latin typeface="Book Antiqua" charset="0"/>
                </a:rPr>
                <a:t>knows</a:t>
              </a:r>
              <a:endParaRPr lang="en-US" dirty="0">
                <a:latin typeface="Book Antiqu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RDF: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&lt;http://</a:t>
            </a:r>
            <a:r>
              <a:rPr lang="en-US" dirty="0" err="1" smtClean="0"/>
              <a:t>github.com/bpanulla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err="1" smtClean="0"/>
              <a:t>foaf:knows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&lt;http://</a:t>
            </a:r>
            <a:r>
              <a:rPr lang="en-US" dirty="0" err="1" smtClean="0"/>
              <a:t>github.com/LeifW</a:t>
            </a:r>
            <a:r>
              <a:rPr lang="en-US" dirty="0" smtClean="0"/>
              <a:t>&gt; 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08800" y="3276600"/>
            <a:ext cx="2248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“CURIE” </a:t>
            </a:r>
            <a:r>
              <a:rPr lang="en-US" sz="3600" baseline="30000" dirty="0" smtClean="0">
                <a:solidFill>
                  <a:schemeClr val="accent5">
                    <a:lumMod val="75000"/>
                  </a:schemeClr>
                </a:solidFill>
              </a:rPr>
              <a:t>*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10800000">
            <a:off x="4851400" y="3505200"/>
            <a:ext cx="1905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3200" y="6019800"/>
            <a:ext cx="995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 </a:t>
            </a:r>
            <a:r>
              <a:rPr lang="en-US" sz="3600" baseline="30000" dirty="0" smtClean="0"/>
              <a:t>*</a:t>
            </a:r>
            <a:r>
              <a:rPr lang="en-US" sz="3600" dirty="0" smtClean="0"/>
              <a:t> shorthand for &lt;http://xmlns.com/foaf/0.1/knows&gt;</a:t>
            </a:r>
            <a:endParaRPr lang="en-US"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Triples to Graphs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3784599" y="4953000"/>
            <a:ext cx="2438401" cy="2189162"/>
            <a:chOff x="5232400" y="4876801"/>
            <a:chExt cx="2438942" cy="2189698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5232400" y="6248400"/>
              <a:ext cx="818099" cy="818099"/>
              <a:chOff x="1533525" y="4716463"/>
              <a:chExt cx="1717675" cy="1717675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533525" y="4717169"/>
                <a:ext cx="1716929" cy="171696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" name="TextBox 6"/>
              <p:cNvSpPr txBox="1">
                <a:spLocks noChangeArrowheads="1"/>
              </p:cNvSpPr>
              <p:nvPr/>
            </p:nvSpPr>
            <p:spPr bwMode="auto">
              <a:xfrm>
                <a:off x="1836906" y="5113906"/>
                <a:ext cx="1223519" cy="830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7500" lnSpcReduction="20000"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Brian</a:t>
                </a:r>
              </a:p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Panulla</a:t>
                </a:r>
              </a:p>
            </p:txBody>
          </p:sp>
        </p:grp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6832958" y="4876801"/>
              <a:ext cx="838384" cy="817763"/>
              <a:chOff x="6376146" y="4572000"/>
              <a:chExt cx="1760264" cy="1716969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376146" y="4572000"/>
                <a:ext cx="1716929" cy="171696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TextBox 8"/>
              <p:cNvSpPr txBox="1">
                <a:spLocks noChangeArrowheads="1"/>
              </p:cNvSpPr>
              <p:nvPr/>
            </p:nvSpPr>
            <p:spPr bwMode="auto">
              <a:xfrm>
                <a:off x="6619511" y="5032081"/>
                <a:ext cx="1516899" cy="820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/>
              </a:bodyPr>
              <a:lstStyle/>
              <a:p>
                <a:pPr>
                  <a:defRPr/>
                </a:pPr>
                <a:r>
                  <a:rPr lang="en-US" sz="1600" baseline="-25000" dirty="0" smtClean="0">
                    <a:solidFill>
                      <a:srgbClr val="FFFFFF"/>
                    </a:solidFill>
                    <a:latin typeface="Book Antiqua" charset="0"/>
                  </a:rPr>
                  <a:t>OSB11</a:t>
                </a:r>
                <a:endParaRPr lang="en-US" sz="1600" baseline="-25000" dirty="0">
                  <a:solidFill>
                    <a:srgbClr val="FFFFFF"/>
                  </a:solidFill>
                  <a:latin typeface="Book Antiqua" charset="0"/>
                </a:endParaRP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 rot="-2700000">
              <a:off x="5890869" y="5675092"/>
              <a:ext cx="1088782" cy="573123"/>
              <a:chOff x="3556000" y="4648199"/>
              <a:chExt cx="2286000" cy="1203326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3633608" y="5028499"/>
                <a:ext cx="2207004" cy="823480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2" name="TextBox 15"/>
              <p:cNvSpPr txBox="1">
                <a:spLocks noChangeArrowheads="1"/>
              </p:cNvSpPr>
              <p:nvPr/>
            </p:nvSpPr>
            <p:spPr bwMode="auto">
              <a:xfrm>
                <a:off x="3559107" y="4645103"/>
                <a:ext cx="1926961" cy="463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latin typeface="Book Antiqua" charset="0"/>
                  </a:rPr>
                  <a:t>presented At</a:t>
                </a:r>
              </a:p>
            </p:txBody>
          </p:sp>
        </p:grp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6334125" y="6515100"/>
            <a:ext cx="3089275" cy="876300"/>
            <a:chOff x="1533525" y="4572000"/>
            <a:chExt cx="6559550" cy="1862138"/>
          </a:xfrm>
        </p:grpSpPr>
        <p:grpSp>
          <p:nvGrpSpPr>
            <p:cNvPr id="13" name="Group 9"/>
            <p:cNvGrpSpPr>
              <a:grpSpLocks/>
            </p:cNvGrpSpPr>
            <p:nvPr/>
          </p:nvGrpSpPr>
          <p:grpSpPr bwMode="auto">
            <a:xfrm>
              <a:off x="1533525" y="4716463"/>
              <a:ext cx="1717675" cy="1717675"/>
              <a:chOff x="1533525" y="4716463"/>
              <a:chExt cx="1717675" cy="1717675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533525" y="4717058"/>
                <a:ext cx="1719102" cy="1717080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3" name="TextBox 6"/>
              <p:cNvSpPr txBox="1">
                <a:spLocks noChangeArrowheads="1"/>
              </p:cNvSpPr>
              <p:nvPr/>
            </p:nvSpPr>
            <p:spPr bwMode="auto">
              <a:xfrm>
                <a:off x="1954875" y="5105003"/>
                <a:ext cx="879775" cy="8298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7500" lnSpcReduction="20000"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Penn</a:t>
                </a:r>
              </a:p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State</a:t>
                </a:r>
              </a:p>
            </p:txBody>
          </p:sp>
        </p:grpSp>
        <p:grpSp>
          <p:nvGrpSpPr>
            <p:cNvPr id="14" name="Group 11"/>
            <p:cNvGrpSpPr>
              <a:grpSpLocks/>
            </p:cNvGrpSpPr>
            <p:nvPr/>
          </p:nvGrpSpPr>
          <p:grpSpPr bwMode="auto">
            <a:xfrm>
              <a:off x="6375400" y="4572000"/>
              <a:ext cx="1717675" cy="1717675"/>
              <a:chOff x="6375400" y="4572000"/>
              <a:chExt cx="1717675" cy="171767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373973" y="4572000"/>
                <a:ext cx="1719102" cy="1717082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1" name="TextBox 8"/>
              <p:cNvSpPr txBox="1">
                <a:spLocks noChangeArrowheads="1"/>
              </p:cNvSpPr>
              <p:nvPr/>
            </p:nvSpPr>
            <p:spPr bwMode="auto">
              <a:xfrm>
                <a:off x="6451502" y="5182594"/>
                <a:ext cx="1628090" cy="462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University</a:t>
                </a:r>
              </a:p>
            </p:txBody>
          </p:sp>
        </p:grpSp>
        <p:grpSp>
          <p:nvGrpSpPr>
            <p:cNvPr id="15" name="Group 10"/>
            <p:cNvGrpSpPr>
              <a:grpSpLocks/>
            </p:cNvGrpSpPr>
            <p:nvPr/>
          </p:nvGrpSpPr>
          <p:grpSpPr bwMode="auto">
            <a:xfrm>
              <a:off x="3632200" y="4648200"/>
              <a:ext cx="2209800" cy="1203325"/>
              <a:chOff x="3632200" y="4648200"/>
              <a:chExt cx="2209800" cy="1203325"/>
            </a:xfrm>
          </p:grpSpPr>
          <p:sp>
            <p:nvSpPr>
              <p:cNvPr id="18" name="Right Arrow 17"/>
              <p:cNvSpPr/>
              <p:nvPr/>
            </p:nvSpPr>
            <p:spPr>
              <a:xfrm>
                <a:off x="3633525" y="5030788"/>
                <a:ext cx="2207864" cy="819747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4243636" y="4649590"/>
                <a:ext cx="647191" cy="462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latin typeface="Book Antiqua" charset="0"/>
                  </a:rPr>
                  <a:t>Is a</a:t>
                </a:r>
              </a:p>
            </p:txBody>
          </p:sp>
        </p:grpSp>
      </p:grpSp>
      <p:grpSp>
        <p:nvGrpSpPr>
          <p:cNvPr id="16" name="Group 23"/>
          <p:cNvGrpSpPr>
            <a:grpSpLocks/>
          </p:cNvGrpSpPr>
          <p:nvPr/>
        </p:nvGrpSpPr>
        <p:grpSpPr bwMode="auto">
          <a:xfrm>
            <a:off x="4886325" y="6591300"/>
            <a:ext cx="1184275" cy="644525"/>
            <a:chOff x="3632200" y="4648200"/>
            <a:chExt cx="2209800" cy="1203325"/>
          </a:xfrm>
        </p:grpSpPr>
        <p:sp>
          <p:nvSpPr>
            <p:cNvPr id="25" name="Right Arrow 24"/>
            <p:cNvSpPr/>
            <p:nvPr/>
          </p:nvSpPr>
          <p:spPr>
            <a:xfrm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TextBox 15"/>
            <p:cNvSpPr txBox="1">
              <a:spLocks noChangeArrowheads="1"/>
            </p:cNvSpPr>
            <p:nvPr/>
          </p:nvSpPr>
          <p:spPr bwMode="auto">
            <a:xfrm>
              <a:off x="3937307" y="4648200"/>
              <a:ext cx="1389270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attended</a:t>
              </a:r>
            </a:p>
          </p:txBody>
        </p:sp>
      </p:grpSp>
      <p:grpSp>
        <p:nvGrpSpPr>
          <p:cNvPr id="17" name="Group 9"/>
          <p:cNvGrpSpPr>
            <a:grpSpLocks/>
          </p:cNvGrpSpPr>
          <p:nvPr/>
        </p:nvGrpSpPr>
        <p:grpSpPr bwMode="auto">
          <a:xfrm>
            <a:off x="8391525" y="4762500"/>
            <a:ext cx="809625" cy="808038"/>
            <a:chOff x="1533525" y="4716463"/>
            <a:chExt cx="1717675" cy="1717675"/>
          </a:xfrm>
        </p:grpSpPr>
        <p:sp>
          <p:nvSpPr>
            <p:cNvPr id="35" name="Oval 34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TextBox 6"/>
            <p:cNvSpPr txBox="1">
              <a:spLocks noChangeArrowheads="1"/>
            </p:cNvSpPr>
            <p:nvPr/>
          </p:nvSpPr>
          <p:spPr bwMode="auto">
            <a:xfrm>
              <a:off x="1695189" y="5134914"/>
              <a:ext cx="1357301" cy="830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Portland</a:t>
              </a:r>
            </a:p>
            <a:p>
              <a:pPr>
                <a:defRPr/>
              </a:pPr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State</a:t>
              </a:r>
            </a:p>
          </p:txBody>
        </p:sp>
      </p:grpSp>
      <p:grpSp>
        <p:nvGrpSpPr>
          <p:cNvPr id="24" name="Group 10"/>
          <p:cNvGrpSpPr>
            <a:grpSpLocks/>
          </p:cNvGrpSpPr>
          <p:nvPr/>
        </p:nvGrpSpPr>
        <p:grpSpPr bwMode="auto">
          <a:xfrm rot="2700000">
            <a:off x="8538369" y="5703094"/>
            <a:ext cx="711200" cy="493712"/>
            <a:chOff x="3632202" y="4312902"/>
            <a:chExt cx="2209800" cy="1538623"/>
          </a:xfrm>
        </p:grpSpPr>
        <p:sp>
          <p:nvSpPr>
            <p:cNvPr id="31" name="Right Arrow 30"/>
            <p:cNvSpPr/>
            <p:nvPr/>
          </p:nvSpPr>
          <p:spPr>
            <a:xfrm rot="2089856">
              <a:off x="3630459" y="5023160"/>
              <a:ext cx="2209800" cy="82125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TextBox 15"/>
            <p:cNvSpPr txBox="1">
              <a:spLocks noChangeArrowheads="1"/>
            </p:cNvSpPr>
            <p:nvPr/>
          </p:nvSpPr>
          <p:spPr bwMode="auto">
            <a:xfrm>
              <a:off x="4290610" y="4307884"/>
              <a:ext cx="1119696" cy="796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550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a</a:t>
              </a:r>
            </a:p>
          </p:txBody>
        </p:sp>
      </p:grpSp>
      <p:grpSp>
        <p:nvGrpSpPr>
          <p:cNvPr id="27" name="Group 39"/>
          <p:cNvGrpSpPr>
            <a:grpSpLocks/>
          </p:cNvGrpSpPr>
          <p:nvPr/>
        </p:nvGrpSpPr>
        <p:grpSpPr bwMode="auto">
          <a:xfrm>
            <a:off x="5800725" y="3390900"/>
            <a:ext cx="914400" cy="644525"/>
            <a:chOff x="3632200" y="4648200"/>
            <a:chExt cx="2209800" cy="1203325"/>
          </a:xfrm>
        </p:grpSpPr>
        <p:sp>
          <p:nvSpPr>
            <p:cNvPr id="41" name="Right Arrow 40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TextBox 15"/>
            <p:cNvSpPr txBox="1">
              <a:spLocks noChangeArrowheads="1"/>
            </p:cNvSpPr>
            <p:nvPr/>
          </p:nvSpPr>
          <p:spPr bwMode="auto">
            <a:xfrm>
              <a:off x="3935281" y="4648200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28" name="Group 42"/>
          <p:cNvGrpSpPr>
            <a:grpSpLocks/>
          </p:cNvGrpSpPr>
          <p:nvPr/>
        </p:nvGrpSpPr>
        <p:grpSpPr bwMode="auto">
          <a:xfrm rot="-8169869">
            <a:off x="7480300" y="4113213"/>
            <a:ext cx="1028700" cy="644525"/>
            <a:chOff x="3632200" y="4648199"/>
            <a:chExt cx="2209800" cy="1203326"/>
          </a:xfrm>
        </p:grpSpPr>
        <p:sp>
          <p:nvSpPr>
            <p:cNvPr id="44" name="Right Arrow 43"/>
            <p:cNvSpPr/>
            <p:nvPr/>
          </p:nvSpPr>
          <p:spPr>
            <a:xfrm>
              <a:off x="3636056" y="5035432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TextBox 15"/>
            <p:cNvSpPr txBox="1">
              <a:spLocks noChangeArrowheads="1"/>
            </p:cNvSpPr>
            <p:nvPr/>
          </p:nvSpPr>
          <p:spPr bwMode="auto">
            <a:xfrm rot="10869869">
              <a:off x="3941509" y="4650083"/>
              <a:ext cx="1391356" cy="462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located in</a:t>
              </a:r>
            </a:p>
          </p:txBody>
        </p:sp>
      </p:grpSp>
      <p:grpSp>
        <p:nvGrpSpPr>
          <p:cNvPr id="29" name="Group 45"/>
          <p:cNvGrpSpPr>
            <a:grpSpLocks/>
          </p:cNvGrpSpPr>
          <p:nvPr/>
        </p:nvGrpSpPr>
        <p:grpSpPr bwMode="auto">
          <a:xfrm rot="18684473">
            <a:off x="6090985" y="4174748"/>
            <a:ext cx="857208" cy="644525"/>
            <a:chOff x="3632200" y="4648200"/>
            <a:chExt cx="2209800" cy="1203325"/>
          </a:xfrm>
        </p:grpSpPr>
        <p:sp>
          <p:nvSpPr>
            <p:cNvPr id="47" name="Right Arrow 46"/>
            <p:cNvSpPr/>
            <p:nvPr/>
          </p:nvSpPr>
          <p:spPr>
            <a:xfrm>
              <a:off x="3632369" y="5029869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TextBox 15"/>
            <p:cNvSpPr txBox="1">
              <a:spLocks noChangeArrowheads="1"/>
            </p:cNvSpPr>
            <p:nvPr/>
          </p:nvSpPr>
          <p:spPr bwMode="auto">
            <a:xfrm>
              <a:off x="3943886" y="4642216"/>
              <a:ext cx="1389272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 smtClean="0">
                  <a:latin typeface="Book Antiqua" charset="0"/>
                </a:rPr>
                <a:t>Held In</a:t>
              </a:r>
              <a:endParaRPr lang="en-US" dirty="0">
                <a:latin typeface="Book Antiqua" charset="0"/>
              </a:endParaRPr>
            </a:p>
          </p:txBody>
        </p:sp>
      </p:grpSp>
      <p:grpSp>
        <p:nvGrpSpPr>
          <p:cNvPr id="30" name="Group 50"/>
          <p:cNvGrpSpPr>
            <a:grpSpLocks/>
          </p:cNvGrpSpPr>
          <p:nvPr/>
        </p:nvGrpSpPr>
        <p:grpSpPr bwMode="auto">
          <a:xfrm>
            <a:off x="6811963" y="3333750"/>
            <a:ext cx="817562" cy="819150"/>
            <a:chOff x="5384800" y="2743200"/>
            <a:chExt cx="818099" cy="818099"/>
          </a:xfrm>
        </p:grpSpPr>
        <p:sp>
          <p:nvSpPr>
            <p:cNvPr id="49" name="Oval 48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33" name="TextBox 49"/>
            <p:cNvSpPr txBox="1">
              <a:spLocks noChangeArrowheads="1"/>
            </p:cNvSpPr>
            <p:nvPr/>
          </p:nvSpPr>
          <p:spPr bwMode="auto">
            <a:xfrm>
              <a:off x="5451148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City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Portland</a:t>
              </a:r>
            </a:p>
            <a:p>
              <a:endParaRPr lang="en-US" sz="1200" dirty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33" name="Group 51"/>
          <p:cNvGrpSpPr>
            <a:grpSpLocks/>
          </p:cNvGrpSpPr>
          <p:nvPr/>
        </p:nvGrpSpPr>
        <p:grpSpPr bwMode="auto">
          <a:xfrm>
            <a:off x="2870200" y="3390900"/>
            <a:ext cx="1939925" cy="644525"/>
            <a:chOff x="3632200" y="4648200"/>
            <a:chExt cx="2209800" cy="1203325"/>
          </a:xfrm>
        </p:grpSpPr>
        <p:sp>
          <p:nvSpPr>
            <p:cNvPr id="53" name="Right Arrow 52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TextBox 15"/>
            <p:cNvSpPr txBox="1">
              <a:spLocks noChangeArrowheads="1"/>
            </p:cNvSpPr>
            <p:nvPr/>
          </p:nvSpPr>
          <p:spPr bwMode="auto">
            <a:xfrm>
              <a:off x="3937811" y="4648200"/>
              <a:ext cx="1388810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34" name="Group 54"/>
          <p:cNvGrpSpPr>
            <a:grpSpLocks/>
          </p:cNvGrpSpPr>
          <p:nvPr/>
        </p:nvGrpSpPr>
        <p:grpSpPr bwMode="auto">
          <a:xfrm>
            <a:off x="4906963" y="3390900"/>
            <a:ext cx="817562" cy="817563"/>
            <a:chOff x="5384800" y="2743200"/>
            <a:chExt cx="818099" cy="818099"/>
          </a:xfrm>
        </p:grpSpPr>
        <p:sp>
          <p:nvSpPr>
            <p:cNvPr id="56" name="Oval 55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9" name="TextBox 56"/>
            <p:cNvSpPr txBox="1">
              <a:spLocks noChangeArrowheads="1"/>
            </p:cNvSpPr>
            <p:nvPr/>
          </p:nvSpPr>
          <p:spPr bwMode="auto">
            <a:xfrm>
              <a:off x="5451148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State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Oregon</a:t>
              </a:r>
            </a:p>
            <a:p>
              <a:endParaRPr lang="en-US" sz="1200" dirty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37" name="Group 57"/>
          <p:cNvGrpSpPr>
            <a:grpSpLocks/>
          </p:cNvGrpSpPr>
          <p:nvPr/>
        </p:nvGrpSpPr>
        <p:grpSpPr bwMode="auto">
          <a:xfrm>
            <a:off x="1976438" y="3390900"/>
            <a:ext cx="817562" cy="817563"/>
            <a:chOff x="5384800" y="2743200"/>
            <a:chExt cx="818099" cy="818099"/>
          </a:xfrm>
        </p:grpSpPr>
        <p:sp>
          <p:nvSpPr>
            <p:cNvPr id="59" name="Oval 58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7" name="TextBox 59"/>
            <p:cNvSpPr txBox="1">
              <a:spLocks noChangeArrowheads="1"/>
            </p:cNvSpPr>
            <p:nvPr/>
          </p:nvSpPr>
          <p:spPr bwMode="auto">
            <a:xfrm>
              <a:off x="5451148" y="28194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United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States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Americ</a:t>
              </a:r>
              <a:r>
                <a:rPr lang="en-US" sz="1200" dirty="0">
                  <a:latin typeface="Book Antiqua" charset="0"/>
                </a:rPr>
                <a:t>a</a:t>
              </a: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38" name="Group 60"/>
          <p:cNvGrpSpPr>
            <a:grpSpLocks/>
          </p:cNvGrpSpPr>
          <p:nvPr/>
        </p:nvGrpSpPr>
        <p:grpSpPr bwMode="auto">
          <a:xfrm rot="-4249151">
            <a:off x="1571626" y="4443412"/>
            <a:ext cx="914400" cy="644525"/>
            <a:chOff x="3632200" y="4648200"/>
            <a:chExt cx="2209800" cy="1203325"/>
          </a:xfrm>
        </p:grpSpPr>
        <p:sp>
          <p:nvSpPr>
            <p:cNvPr id="62" name="Right Arrow 61"/>
            <p:cNvSpPr/>
            <p:nvPr/>
          </p:nvSpPr>
          <p:spPr>
            <a:xfrm rot="10800000">
              <a:off x="3632362" y="5029176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TextBox 15"/>
            <p:cNvSpPr txBox="1">
              <a:spLocks noChangeArrowheads="1"/>
            </p:cNvSpPr>
            <p:nvPr/>
          </p:nvSpPr>
          <p:spPr bwMode="auto">
            <a:xfrm>
              <a:off x="3944113" y="4646127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39" name="Group 63"/>
          <p:cNvGrpSpPr>
            <a:grpSpLocks/>
          </p:cNvGrpSpPr>
          <p:nvPr/>
        </p:nvGrpSpPr>
        <p:grpSpPr bwMode="auto">
          <a:xfrm>
            <a:off x="1193800" y="5295900"/>
            <a:ext cx="817563" cy="817563"/>
            <a:chOff x="5384800" y="2743200"/>
            <a:chExt cx="818099" cy="818099"/>
          </a:xfrm>
        </p:grpSpPr>
        <p:sp>
          <p:nvSpPr>
            <p:cNvPr id="65" name="Oval 64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3" name="TextBox 65"/>
            <p:cNvSpPr txBox="1">
              <a:spLocks noChangeArrowheads="1"/>
            </p:cNvSpPr>
            <p:nvPr/>
          </p:nvSpPr>
          <p:spPr bwMode="auto">
            <a:xfrm>
              <a:off x="5461000" y="2895600"/>
              <a:ext cx="686300" cy="571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North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America</a:t>
              </a:r>
            </a:p>
            <a:p>
              <a:endParaRPr lang="en-US" sz="1200" dirty="0">
                <a:latin typeface="Book Antiqua" charset="0"/>
              </a:endParaRP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40" name="Group 66"/>
          <p:cNvGrpSpPr>
            <a:grpSpLocks/>
          </p:cNvGrpSpPr>
          <p:nvPr/>
        </p:nvGrpSpPr>
        <p:grpSpPr bwMode="auto">
          <a:xfrm rot="-5400000">
            <a:off x="754063" y="4364037"/>
            <a:ext cx="914400" cy="644525"/>
            <a:chOff x="3632200" y="4648200"/>
            <a:chExt cx="2209800" cy="1203325"/>
          </a:xfrm>
        </p:grpSpPr>
        <p:sp>
          <p:nvSpPr>
            <p:cNvPr id="68" name="Right Arrow 67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TextBox 15"/>
            <p:cNvSpPr txBox="1">
              <a:spLocks noChangeArrowheads="1"/>
            </p:cNvSpPr>
            <p:nvPr/>
          </p:nvSpPr>
          <p:spPr bwMode="auto">
            <a:xfrm>
              <a:off x="3942949" y="4642270"/>
              <a:ext cx="1392636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43" name="Group 69"/>
          <p:cNvGrpSpPr>
            <a:grpSpLocks/>
          </p:cNvGrpSpPr>
          <p:nvPr/>
        </p:nvGrpSpPr>
        <p:grpSpPr bwMode="auto">
          <a:xfrm>
            <a:off x="965200" y="3314700"/>
            <a:ext cx="817563" cy="817563"/>
            <a:chOff x="5384800" y="2743200"/>
            <a:chExt cx="818099" cy="818099"/>
          </a:xfrm>
        </p:grpSpPr>
        <p:sp>
          <p:nvSpPr>
            <p:cNvPr id="71" name="Oval 70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9" name="TextBox 71"/>
            <p:cNvSpPr txBox="1">
              <a:spLocks noChangeArrowheads="1"/>
            </p:cNvSpPr>
            <p:nvPr/>
          </p:nvSpPr>
          <p:spPr bwMode="auto">
            <a:xfrm>
              <a:off x="5426075" y="2995799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Canada</a:t>
              </a:r>
            </a:p>
            <a:p>
              <a:endParaRPr lang="en-US" sz="1200" dirty="0">
                <a:latin typeface="Book Antiqua" charset="0"/>
              </a:endParaRP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46" name="Group 72"/>
          <p:cNvGrpSpPr>
            <a:grpSpLocks/>
          </p:cNvGrpSpPr>
          <p:nvPr/>
        </p:nvGrpSpPr>
        <p:grpSpPr bwMode="auto">
          <a:xfrm rot="-4267881">
            <a:off x="992188" y="2438400"/>
            <a:ext cx="942975" cy="644525"/>
            <a:chOff x="3632200" y="4648200"/>
            <a:chExt cx="2209800" cy="1203325"/>
          </a:xfrm>
        </p:grpSpPr>
        <p:sp>
          <p:nvSpPr>
            <p:cNvPr id="74" name="Right Arrow 73"/>
            <p:cNvSpPr/>
            <p:nvPr/>
          </p:nvSpPr>
          <p:spPr>
            <a:xfrm>
              <a:off x="3631059" y="5029173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TextBox 15"/>
            <p:cNvSpPr txBox="1">
              <a:spLocks noChangeArrowheads="1"/>
            </p:cNvSpPr>
            <p:nvPr/>
          </p:nvSpPr>
          <p:spPr bwMode="auto">
            <a:xfrm>
              <a:off x="3947367" y="4643879"/>
              <a:ext cx="1387637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Member of</a:t>
              </a:r>
            </a:p>
          </p:txBody>
        </p:sp>
      </p:grpSp>
      <p:grpSp>
        <p:nvGrpSpPr>
          <p:cNvPr id="50" name="Group 75"/>
          <p:cNvGrpSpPr>
            <a:grpSpLocks/>
          </p:cNvGrpSpPr>
          <p:nvPr/>
        </p:nvGrpSpPr>
        <p:grpSpPr bwMode="auto">
          <a:xfrm rot="-5564930">
            <a:off x="1717675" y="2525713"/>
            <a:ext cx="942975" cy="644525"/>
            <a:chOff x="3632200" y="4648200"/>
            <a:chExt cx="2209800" cy="1203325"/>
          </a:xfrm>
        </p:grpSpPr>
        <p:sp>
          <p:nvSpPr>
            <p:cNvPr id="77" name="Right Arrow 76"/>
            <p:cNvSpPr/>
            <p:nvPr/>
          </p:nvSpPr>
          <p:spPr>
            <a:xfrm>
              <a:off x="3639630" y="502510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TextBox 15"/>
            <p:cNvSpPr txBox="1">
              <a:spLocks noChangeArrowheads="1"/>
            </p:cNvSpPr>
            <p:nvPr/>
          </p:nvSpPr>
          <p:spPr bwMode="auto">
            <a:xfrm>
              <a:off x="3952070" y="4647252"/>
              <a:ext cx="1387637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Member of</a:t>
              </a:r>
            </a:p>
          </p:txBody>
        </p:sp>
      </p:grpSp>
      <p:grpSp>
        <p:nvGrpSpPr>
          <p:cNvPr id="51" name="Group 78"/>
          <p:cNvGrpSpPr>
            <a:grpSpLocks/>
          </p:cNvGrpSpPr>
          <p:nvPr/>
        </p:nvGrpSpPr>
        <p:grpSpPr bwMode="auto">
          <a:xfrm>
            <a:off x="1539875" y="1447800"/>
            <a:ext cx="817563" cy="817563"/>
            <a:chOff x="5384800" y="2743200"/>
            <a:chExt cx="818099" cy="818099"/>
          </a:xfrm>
        </p:grpSpPr>
        <p:sp>
          <p:nvSpPr>
            <p:cNvPr id="80" name="Oval 79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3" name="TextBox 80"/>
            <p:cNvSpPr txBox="1">
              <a:spLocks noChangeArrowheads="1"/>
            </p:cNvSpPr>
            <p:nvPr/>
          </p:nvSpPr>
          <p:spPr bwMode="auto">
            <a:xfrm>
              <a:off x="5426075" y="2995799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NATO</a:t>
              </a:r>
            </a:p>
            <a:p>
              <a:endParaRPr lang="en-US" sz="1200" dirty="0">
                <a:latin typeface="Book Antiqua" charset="0"/>
              </a:endParaRP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52" name="Group 81"/>
          <p:cNvGrpSpPr>
            <a:grpSpLocks/>
          </p:cNvGrpSpPr>
          <p:nvPr/>
        </p:nvGrpSpPr>
        <p:grpSpPr bwMode="auto">
          <a:xfrm>
            <a:off x="3327400" y="4897438"/>
            <a:ext cx="893763" cy="817562"/>
            <a:chOff x="5308600" y="2743200"/>
            <a:chExt cx="894299" cy="818099"/>
          </a:xfrm>
        </p:grpSpPr>
        <p:sp>
          <p:nvSpPr>
            <p:cNvPr id="83" name="Oval 82"/>
            <p:cNvSpPr/>
            <p:nvPr/>
          </p:nvSpPr>
          <p:spPr>
            <a:xfrm>
              <a:off x="5384846" y="2743200"/>
              <a:ext cx="818053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1" name="TextBox 83"/>
            <p:cNvSpPr txBox="1">
              <a:spLocks noChangeArrowheads="1"/>
            </p:cNvSpPr>
            <p:nvPr/>
          </p:nvSpPr>
          <p:spPr bwMode="auto">
            <a:xfrm>
              <a:off x="5308600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latin typeface="Book Antiqua" charset="0"/>
                </a:rPr>
                <a:t>   </a:t>
              </a:r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State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Washington</a:t>
              </a:r>
            </a:p>
            <a:p>
              <a:endParaRPr lang="en-US" sz="1200" dirty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55" name="Group 84"/>
          <p:cNvGrpSpPr>
            <a:grpSpLocks/>
          </p:cNvGrpSpPr>
          <p:nvPr/>
        </p:nvGrpSpPr>
        <p:grpSpPr bwMode="auto">
          <a:xfrm rot="2579780">
            <a:off x="2662238" y="4159250"/>
            <a:ext cx="914400" cy="644525"/>
            <a:chOff x="3632200" y="4648200"/>
            <a:chExt cx="2209800" cy="1203325"/>
          </a:xfrm>
        </p:grpSpPr>
        <p:sp>
          <p:nvSpPr>
            <p:cNvPr id="86" name="Right Arrow 85"/>
            <p:cNvSpPr/>
            <p:nvPr/>
          </p:nvSpPr>
          <p:spPr>
            <a:xfrm rot="10800000">
              <a:off x="3622166" y="5030977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TextBox 15"/>
            <p:cNvSpPr txBox="1">
              <a:spLocks noChangeArrowheads="1"/>
            </p:cNvSpPr>
            <p:nvPr/>
          </p:nvSpPr>
          <p:spPr bwMode="auto">
            <a:xfrm>
              <a:off x="3931173" y="4651883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57" name="Group 87"/>
          <p:cNvGrpSpPr>
            <a:grpSpLocks/>
          </p:cNvGrpSpPr>
          <p:nvPr/>
        </p:nvGrpSpPr>
        <p:grpSpPr bwMode="auto">
          <a:xfrm rot="-2263965">
            <a:off x="4038600" y="4251325"/>
            <a:ext cx="914400" cy="644525"/>
            <a:chOff x="3632200" y="4648200"/>
            <a:chExt cx="2209800" cy="1203325"/>
          </a:xfrm>
        </p:grpSpPr>
        <p:sp>
          <p:nvSpPr>
            <p:cNvPr id="89" name="Right Arrow 88"/>
            <p:cNvSpPr/>
            <p:nvPr/>
          </p:nvSpPr>
          <p:spPr>
            <a:xfrm rot="10800000">
              <a:off x="3634315" y="5026138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TextBox 15"/>
            <p:cNvSpPr txBox="1">
              <a:spLocks noChangeArrowheads="1"/>
            </p:cNvSpPr>
            <p:nvPr/>
          </p:nvSpPr>
          <p:spPr bwMode="auto">
            <a:xfrm>
              <a:off x="3936103" y="4641309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borders</a:t>
              </a:r>
            </a:p>
          </p:txBody>
        </p:sp>
      </p:grpSp>
      <p:grpSp>
        <p:nvGrpSpPr>
          <p:cNvPr id="58" name="Group 90"/>
          <p:cNvGrpSpPr>
            <a:grpSpLocks/>
          </p:cNvGrpSpPr>
          <p:nvPr/>
        </p:nvGrpSpPr>
        <p:grpSpPr bwMode="auto">
          <a:xfrm rot="2795759">
            <a:off x="4256088" y="2705100"/>
            <a:ext cx="914400" cy="644525"/>
            <a:chOff x="3632200" y="4648200"/>
            <a:chExt cx="2209800" cy="1203325"/>
          </a:xfrm>
        </p:grpSpPr>
        <p:sp>
          <p:nvSpPr>
            <p:cNvPr id="92" name="Right Arrow 91"/>
            <p:cNvSpPr/>
            <p:nvPr/>
          </p:nvSpPr>
          <p:spPr>
            <a:xfrm rot="10800000">
              <a:off x="3624350" y="5035567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TextBox 15"/>
            <p:cNvSpPr txBox="1">
              <a:spLocks noChangeArrowheads="1"/>
            </p:cNvSpPr>
            <p:nvPr/>
          </p:nvSpPr>
          <p:spPr bwMode="auto">
            <a:xfrm>
              <a:off x="3933742" y="4646748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borders</a:t>
              </a:r>
            </a:p>
          </p:txBody>
        </p:sp>
      </p:grpSp>
      <p:grpSp>
        <p:nvGrpSpPr>
          <p:cNvPr id="60" name="Group 93"/>
          <p:cNvGrpSpPr>
            <a:grpSpLocks/>
          </p:cNvGrpSpPr>
          <p:nvPr/>
        </p:nvGrpSpPr>
        <p:grpSpPr bwMode="auto">
          <a:xfrm>
            <a:off x="3489325" y="2057400"/>
            <a:ext cx="828675" cy="817563"/>
            <a:chOff x="5374948" y="2743200"/>
            <a:chExt cx="827951" cy="818099"/>
          </a:xfrm>
        </p:grpSpPr>
        <p:sp>
          <p:nvSpPr>
            <p:cNvPr id="95" name="Oval 94"/>
            <p:cNvSpPr/>
            <p:nvPr/>
          </p:nvSpPr>
          <p:spPr>
            <a:xfrm>
              <a:off x="5384465" y="2743200"/>
              <a:ext cx="818434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03" name="TextBox 95"/>
            <p:cNvSpPr txBox="1">
              <a:spLocks noChangeArrowheads="1"/>
            </p:cNvSpPr>
            <p:nvPr/>
          </p:nvSpPr>
          <p:spPr bwMode="auto">
            <a:xfrm>
              <a:off x="5374948" y="2895600"/>
              <a:ext cx="751818" cy="457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   State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California</a:t>
              </a: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61" name="Group 96"/>
          <p:cNvGrpSpPr>
            <a:grpSpLocks/>
          </p:cNvGrpSpPr>
          <p:nvPr/>
        </p:nvGrpSpPr>
        <p:grpSpPr bwMode="auto">
          <a:xfrm rot="-2220590">
            <a:off x="2514600" y="2724150"/>
            <a:ext cx="914400" cy="644525"/>
            <a:chOff x="3632200" y="4648200"/>
            <a:chExt cx="2209800" cy="1203325"/>
          </a:xfrm>
        </p:grpSpPr>
        <p:sp>
          <p:nvSpPr>
            <p:cNvPr id="98" name="Right Arrow 97"/>
            <p:cNvSpPr/>
            <p:nvPr/>
          </p:nvSpPr>
          <p:spPr>
            <a:xfrm rot="10800000">
              <a:off x="3637365" y="5026102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TextBox 15"/>
            <p:cNvSpPr txBox="1">
              <a:spLocks noChangeArrowheads="1"/>
            </p:cNvSpPr>
            <p:nvPr/>
          </p:nvSpPr>
          <p:spPr bwMode="auto">
            <a:xfrm>
              <a:off x="3935320" y="4641776"/>
              <a:ext cx="1392636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 built around RDF</a:t>
            </a:r>
          </a:p>
          <a:p>
            <a:endParaRPr lang="en-US" dirty="0" smtClean="0"/>
          </a:p>
          <a:p>
            <a:r>
              <a:rPr lang="en-US" dirty="0" smtClean="0"/>
              <a:t>Quad Stores: triple store that includes </a:t>
            </a:r>
            <a:r>
              <a:rPr lang="en-US" i="1" dirty="0" smtClean="0"/>
              <a:t>provenance</a:t>
            </a:r>
          </a:p>
          <a:p>
            <a:pPr marL="487675" lvl="1" indent="-355596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i="1" dirty="0" smtClean="0"/>
              <a:t>		“where did the data come from?”</a:t>
            </a:r>
          </a:p>
          <a:p>
            <a:endParaRPr lang="en-US" i="1" dirty="0" smtClean="0"/>
          </a:p>
          <a:p>
            <a:r>
              <a:rPr lang="en-US" dirty="0" smtClean="0"/>
              <a:t>Options!</a:t>
            </a:r>
          </a:p>
          <a:p>
            <a:pPr lvl="1"/>
            <a:r>
              <a:rPr lang="en-US" dirty="0" smtClean="0"/>
              <a:t>Transactional / non-Transactional</a:t>
            </a:r>
          </a:p>
          <a:p>
            <a:pPr lvl="1"/>
            <a:r>
              <a:rPr lang="en-US" dirty="0" smtClean="0"/>
              <a:t>In-Memory / File system / RDBMS storage</a:t>
            </a:r>
          </a:p>
          <a:p>
            <a:pPr lvl="1">
              <a:buNone/>
            </a:pPr>
            <a:endParaRPr lang="en-US" i="1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 Stores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RDF Schemas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RDFS provides limited Set Theory features</a:t>
            </a:r>
          </a:p>
          <a:p>
            <a:pPr lvl="1"/>
            <a:r>
              <a:rPr lang="en-US" dirty="0" err="1" smtClean="0">
                <a:latin typeface="Book Antiqua" charset="0"/>
                <a:cs typeface="ＭＳ Ｐゴシック" charset="-128"/>
              </a:rPr>
              <a:t>subClassOf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pPr lvl="1"/>
            <a:r>
              <a:rPr lang="en-US" dirty="0" err="1" smtClean="0">
                <a:latin typeface="Book Antiqua" charset="0"/>
                <a:cs typeface="ＭＳ Ｐゴシック" charset="-128"/>
              </a:rPr>
              <a:t>subPropertyOf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pPr lvl="1"/>
            <a:r>
              <a:rPr lang="en-US" dirty="0" smtClean="0">
                <a:latin typeface="Book Antiqua" charset="0"/>
                <a:cs typeface="ＭＳ Ｐゴシック" charset="-128"/>
              </a:rPr>
              <a:t>Domain</a:t>
            </a:r>
          </a:p>
          <a:p>
            <a:pPr lvl="1"/>
            <a:r>
              <a:rPr lang="en-US" dirty="0" smtClean="0">
                <a:latin typeface="Book Antiqua" charset="0"/>
                <a:cs typeface="ＭＳ Ｐゴシック" charset="-128"/>
              </a:rPr>
              <a:t>Range</a:t>
            </a:r>
          </a:p>
          <a:p>
            <a:endParaRPr lang="en-US" i="1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  <a:p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Think of classes 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in RDFS as </a:t>
            </a:r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sets 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rather than OOP classes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5300" name="Picture 8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/>
          <a:srcRect t="-5963" b="-5963"/>
          <a:stretch>
            <a:fillRect/>
          </a:stretch>
        </p:blipFill>
        <p:spPr>
          <a:xfrm>
            <a:off x="4902200" y="1600200"/>
            <a:ext cx="5257800" cy="60198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atabases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85400" cy="763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Defining an ontology</a:t>
            </a:r>
            <a:endParaRPr lang="en-US" i="1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4294967295"/>
          </p:nvPr>
        </p:nvSpPr>
        <p:spPr>
          <a:xfrm>
            <a:off x="5672138" y="1981200"/>
            <a:ext cx="4487862" cy="5137150"/>
          </a:xfrm>
        </p:spPr>
        <p:txBody>
          <a:bodyPr>
            <a:noAutofit/>
          </a:bodyPr>
          <a:lstStyle/>
          <a:p>
            <a:pPr lvl="1">
              <a:buNone/>
            </a:pPr>
            <a:endParaRPr lang="en-US" sz="3200" dirty="0" smtClean="0"/>
          </a:p>
          <a:p>
            <a:pPr lvl="1"/>
            <a:r>
              <a:rPr lang="en-US" sz="3200" dirty="0" smtClean="0"/>
              <a:t>Web Ontology Language (OWL)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Version 2.0</a:t>
            </a:r>
          </a:p>
          <a:p>
            <a:pPr lvl="1">
              <a:buNone/>
            </a:pPr>
            <a:r>
              <a:rPr lang="en-US" sz="3200" dirty="0" smtClean="0"/>
              <a:t>		(October 2009)</a:t>
            </a:r>
          </a:p>
          <a:p>
            <a:pPr lvl="1"/>
            <a:endParaRPr lang="en-US" sz="3200" dirty="0" smtClean="0"/>
          </a:p>
          <a:p>
            <a:pPr lvl="1">
              <a:buNone/>
            </a:pPr>
            <a:r>
              <a:rPr lang="en-US" sz="3200" dirty="0" smtClean="0"/>
              <a:t>http://www.w3.org/TR/owl2-overview/</a:t>
            </a:r>
          </a:p>
        </p:txBody>
      </p:sp>
      <p:pic>
        <p:nvPicPr>
          <p:cNvPr id="5" name="Picture 4" descr="OW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600200"/>
            <a:ext cx="5609677" cy="472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9648" y="6019800"/>
            <a:ext cx="199235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Yes, rly.</a:t>
            </a:r>
            <a:endParaRPr lang="en-US" sz="400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RDFS/OWL Features</a:t>
            </a:r>
            <a:endParaRPr lang="en-US" dirty="0" smtClean="0"/>
          </a:p>
        </p:txBody>
      </p:sp>
      <p:sp>
        <p:nvSpPr>
          <p:cNvPr id="108547" name="Content Placeholder 2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Classes</a:t>
            </a:r>
          </a:p>
          <a:p>
            <a:pPr lvl="1"/>
            <a:r>
              <a:rPr lang="en-US" sz="2800" dirty="0" smtClean="0"/>
              <a:t>Sub-class</a:t>
            </a:r>
          </a:p>
          <a:p>
            <a:pPr lvl="1"/>
            <a:r>
              <a:rPr lang="en-US" sz="2800" dirty="0" smtClean="0"/>
              <a:t>Equivalent Classes</a:t>
            </a:r>
          </a:p>
          <a:p>
            <a:pPr lvl="1"/>
            <a:r>
              <a:rPr lang="en-US" sz="2800" dirty="0" smtClean="0"/>
              <a:t>Disjoint Classes</a:t>
            </a:r>
          </a:p>
          <a:p>
            <a:pPr lvl="1"/>
            <a:r>
              <a:rPr lang="en-US" sz="2800" dirty="0" smtClean="0"/>
              <a:t>Cardinality constraints (max/min)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r>
              <a:rPr lang="en-US" sz="2800" dirty="0" smtClean="0"/>
              <a:t>Individuals</a:t>
            </a:r>
          </a:p>
          <a:p>
            <a:pPr lvl="1"/>
            <a:r>
              <a:rPr lang="en-US" sz="2800" dirty="0" smtClean="0"/>
              <a:t>Same Individual</a:t>
            </a:r>
          </a:p>
          <a:p>
            <a:endParaRPr lang="en-US" dirty="0" smtClean="0"/>
          </a:p>
        </p:txBody>
      </p:sp>
      <p:sp>
        <p:nvSpPr>
          <p:cNvPr id="108548" name="Content Placeholder 3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Properties</a:t>
            </a:r>
          </a:p>
          <a:p>
            <a:pPr lvl="1"/>
            <a:r>
              <a:rPr lang="en-US" sz="2800" dirty="0" smtClean="0"/>
              <a:t>Sub-property</a:t>
            </a:r>
          </a:p>
          <a:p>
            <a:pPr lvl="1"/>
            <a:r>
              <a:rPr lang="en-US" sz="2800" dirty="0" smtClean="0"/>
              <a:t>Equivalent</a:t>
            </a:r>
          </a:p>
          <a:p>
            <a:pPr lvl="1"/>
            <a:r>
              <a:rPr lang="en-US" sz="2800" dirty="0" smtClean="0"/>
              <a:t>Inverse</a:t>
            </a:r>
          </a:p>
          <a:p>
            <a:pPr lvl="1"/>
            <a:r>
              <a:rPr lang="en-US" sz="2800" dirty="0" smtClean="0"/>
              <a:t>Symmetric</a:t>
            </a:r>
          </a:p>
          <a:p>
            <a:pPr lvl="1"/>
            <a:r>
              <a:rPr lang="en-US" sz="2800" dirty="0" smtClean="0"/>
              <a:t>Transitive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2400" y="1"/>
            <a:ext cx="8763000" cy="678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156200" y="6934200"/>
            <a:ext cx="5006499" cy="830997"/>
          </a:xfrm>
          <a:prstGeom prst="rect">
            <a:avLst/>
          </a:prstGeom>
        </p:spPr>
        <p:txBody>
          <a:bodyPr wrap="square" lIns="91438" tIns="45720" rIns="91438" bIns="45720">
            <a:spAutoFit/>
          </a:bodyPr>
          <a:lstStyle/>
          <a:p>
            <a:r>
              <a:rPr lang="en-US" dirty="0" smtClean="0">
                <a:hlinkClick r:id="rId3"/>
              </a:rPr>
              <a:t>http://richard.cyganiak.de/2007/10/lod/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076" y="990600"/>
            <a:ext cx="10199076" cy="6629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3200" y="0"/>
            <a:ext cx="8991599" cy="830997"/>
          </a:xfrm>
          <a:prstGeom prst="rect">
            <a:avLst/>
          </a:prstGeom>
        </p:spPr>
        <p:txBody>
          <a:bodyPr wrap="square" lIns="91438" tIns="45720" rIns="91438" bIns="45720">
            <a:spAutoFit/>
          </a:bodyPr>
          <a:lstStyle/>
          <a:p>
            <a:r>
              <a:rPr lang="en-US" dirty="0" smtClean="0">
                <a:hlinkClick r:id="rId2"/>
              </a:rPr>
              <a:t>http://richard.cyganiak.de/2007/10/lod/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3200400"/>
            <a:ext cx="5994400" cy="1936750"/>
          </a:xfrm>
        </p:spPr>
        <p:txBody>
          <a:bodyPr/>
          <a:lstStyle/>
          <a:p>
            <a:r>
              <a:rPr lang="en-US" dirty="0" smtClean="0"/>
              <a:t>Case Study:</a:t>
            </a:r>
            <a:br>
              <a:rPr lang="en-US" dirty="0" smtClean="0"/>
            </a:br>
            <a:r>
              <a:rPr lang="en-US" i="1" dirty="0" smtClean="0"/>
              <a:t>Social Bookmarking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err="1" smtClean="0"/>
              <a:t>Del.icio.us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3600" y="4191000"/>
            <a:ext cx="4191000" cy="4191000"/>
          </a:xfrm>
          <a:prstGeom prst="rect">
            <a:avLst/>
          </a:prstGeom>
        </p:spPr>
      </p:pic>
      <p:pic>
        <p:nvPicPr>
          <p:cNvPr id="4" name="Picture 3" descr="Screen shot 2011-06-13 at 11.18.4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2667000"/>
            <a:ext cx="8140700" cy="400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Requirements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Information</a:t>
            </a:r>
          </a:p>
          <a:p>
            <a:pPr lvl="1"/>
            <a:r>
              <a:rPr lang="en-US" dirty="0" smtClean="0"/>
              <a:t>People</a:t>
            </a:r>
          </a:p>
          <a:p>
            <a:pPr lvl="1"/>
            <a:r>
              <a:rPr lang="en-US" dirty="0" smtClean="0"/>
              <a:t>Bookmarks</a:t>
            </a:r>
          </a:p>
          <a:p>
            <a:pPr lvl="1"/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Create an account</a:t>
            </a:r>
          </a:p>
          <a:p>
            <a:pPr lvl="1"/>
            <a:r>
              <a:rPr lang="en-US" dirty="0" smtClean="0"/>
              <a:t>Add a bookmark</a:t>
            </a:r>
          </a:p>
          <a:p>
            <a:pPr lvl="1"/>
            <a:r>
              <a:rPr lang="en-US" dirty="0" smtClean="0"/>
              <a:t>Delete a bookmark</a:t>
            </a:r>
          </a:p>
          <a:p>
            <a:pPr lvl="1"/>
            <a:r>
              <a:rPr lang="en-US" dirty="0" smtClean="0"/>
              <a:t>Browse other users’ bookmarks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Logical Schema</a:t>
            </a:r>
            <a:endParaRPr lang="en-US" dirty="0"/>
          </a:p>
        </p:txBody>
      </p:sp>
      <p:pic>
        <p:nvPicPr>
          <p:cNvPr id="10" name="Picture 9" descr="ermodel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1" y="1524000"/>
            <a:ext cx="10138451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Relational DB - Physical Schema</a:t>
            </a:r>
            <a:endParaRPr lang="en-US" dirty="0"/>
          </a:p>
        </p:txBody>
      </p:sp>
      <p:pic>
        <p:nvPicPr>
          <p:cNvPr id="7" name="Picture 6" descr="erschema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117600" y="1371601"/>
            <a:ext cx="8837925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OMNOMino.us</a:t>
            </a:r>
            <a:endParaRPr lang="en-US" i="1" dirty="0"/>
          </a:p>
        </p:txBody>
      </p:sp>
      <p:pic>
        <p:nvPicPr>
          <p:cNvPr id="3" name="Picture 2" descr="Screen shot 2011-06-14 at 12.01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77134" cy="76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NoSQL: Key/Value and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4724400"/>
            <a:ext cx="7620000" cy="571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1676400"/>
            <a:ext cx="7620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Re-use existing schemas or ontologies where appropriate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in RDF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2209800"/>
            <a:ext cx="4013200" cy="401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Schemas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08000" y="1524000"/>
            <a:ext cx="4489098" cy="1084036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Dublin CORE METADATA INITIATIVE (DCMI)</a:t>
            </a:r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3"/>
          </p:nvPr>
        </p:nvSpPr>
        <p:spPr>
          <a:xfrm>
            <a:off x="5156200" y="1524000"/>
            <a:ext cx="4490861" cy="1007836"/>
          </a:xfrm>
        </p:spPr>
        <p:txBody>
          <a:bodyPr>
            <a:normAutofit/>
          </a:bodyPr>
          <a:lstStyle/>
          <a:p>
            <a:r>
              <a:rPr lang="en-US" dirty="0" smtClean="0"/>
              <a:t>Friend-of-a-friend</a:t>
            </a:r>
          </a:p>
          <a:p>
            <a:r>
              <a:rPr lang="en-US" dirty="0" smtClean="0"/>
              <a:t>(FOAF)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2971800"/>
            <a:ext cx="3810001" cy="21881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00" y="5486400"/>
            <a:ext cx="344932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DMCI</a:t>
            </a:r>
            <a:endParaRPr lang="en-US" dirty="0"/>
          </a:p>
        </p:txBody>
      </p:sp>
      <p:pic>
        <p:nvPicPr>
          <p:cNvPr id="8" name="Picture 7" descr="Screen shot 2011-06-14 at 12.35.1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10160000" cy="51061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93800" y="5029200"/>
            <a:ext cx="8634413" cy="1428750"/>
          </a:xfrm>
        </p:spPr>
        <p:txBody>
          <a:bodyPr/>
          <a:lstStyle/>
          <a:p>
            <a:r>
              <a:rPr lang="en-US" dirty="0" smtClean="0"/>
              <a:t>Well-defined ontology for people, organizations, and social networks</a:t>
            </a:r>
            <a:endParaRPr lang="en-US" dirty="0"/>
          </a:p>
        </p:txBody>
      </p:sp>
      <p:pic>
        <p:nvPicPr>
          <p:cNvPr id="4" name="Picture 3" descr="Screen shot 2010-10-10 at 11.51.3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00" y="533400"/>
            <a:ext cx="94554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RDF Data Model - Member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foaf:Person</a:t>
            </a:r>
            <a:endParaRPr lang="en-US" dirty="0" smtClean="0"/>
          </a:p>
          <a:p>
            <a:pPr lvl="1"/>
            <a:r>
              <a:rPr lang="en-US" dirty="0" err="1" smtClean="0"/>
              <a:t>foaf:fullname</a:t>
            </a:r>
            <a:endParaRPr lang="en-US" dirty="0" smtClean="0"/>
          </a:p>
          <a:p>
            <a:pPr lvl="1"/>
            <a:r>
              <a:rPr lang="en-US" dirty="0" err="1" smtClean="0"/>
              <a:t>foaf:nickname</a:t>
            </a:r>
            <a:endParaRPr lang="en-US" dirty="0" smtClean="0"/>
          </a:p>
          <a:p>
            <a:pPr lvl="1"/>
            <a:r>
              <a:rPr lang="en-US" dirty="0" err="1" smtClean="0"/>
              <a:t>foaf:mbox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foaf:openid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property</a:t>
            </a:r>
          </a:p>
          <a:p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>
            <a:off x="4089400" y="25146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RDF Data Model - Bookmark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foaf:Document</a:t>
            </a:r>
            <a:endParaRPr lang="en-US" dirty="0" smtClean="0"/>
          </a:p>
          <a:p>
            <a:pPr lvl="1"/>
            <a:r>
              <a:rPr lang="en-US" dirty="0" err="1" smtClean="0"/>
              <a:t>dct:title</a:t>
            </a:r>
            <a:endParaRPr lang="en-US" dirty="0" smtClean="0"/>
          </a:p>
          <a:p>
            <a:pPr lvl="1"/>
            <a:r>
              <a:rPr lang="en-US" dirty="0" err="1" smtClean="0"/>
              <a:t>dct:description</a:t>
            </a:r>
            <a:endParaRPr lang="en-US" dirty="0" smtClean="0"/>
          </a:p>
          <a:p>
            <a:pPr lvl="1"/>
            <a:r>
              <a:rPr lang="en-US" dirty="0" err="1" smtClean="0"/>
              <a:t>dct:created</a:t>
            </a:r>
            <a:endParaRPr lang="en-US" dirty="0" smtClean="0"/>
          </a:p>
          <a:p>
            <a:pPr lvl="1"/>
            <a:r>
              <a:rPr lang="en-US" dirty="0" err="1" smtClean="0"/>
              <a:t>dct:modified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foaf:page</a:t>
            </a:r>
            <a:endParaRPr lang="en-US" dirty="0" smtClean="0"/>
          </a:p>
          <a:p>
            <a:pPr lvl="1"/>
            <a:r>
              <a:rPr lang="en-US" dirty="0" err="1" smtClean="0"/>
              <a:t>foaf:topic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089400" y="2667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Right Brace 8"/>
          <p:cNvSpPr/>
          <p:nvPr/>
        </p:nvSpPr>
        <p:spPr>
          <a:xfrm>
            <a:off x="4089400" y="4953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Semantified</a:t>
            </a:r>
            <a:r>
              <a:rPr lang="en-US" i="1" dirty="0" smtClean="0"/>
              <a:t> </a:t>
            </a:r>
            <a:r>
              <a:rPr lang="en-US" dirty="0" smtClean="0"/>
              <a:t>Wikipedia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from </a:t>
            </a:r>
            <a:r>
              <a:rPr lang="en-US" dirty="0" err="1" smtClean="0"/>
              <a:t>DBPedia</a:t>
            </a:r>
            <a:endParaRPr lang="en-US" dirty="0"/>
          </a:p>
        </p:txBody>
      </p:sp>
      <p:pic>
        <p:nvPicPr>
          <p:cNvPr id="4" name="Picture 3" descr="Screen shot 2011-06-14 at 12.32.5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10160000" cy="6537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02033" cy="6661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0"/>
            <a:ext cx="3568827" cy="434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70200" y="4876800"/>
            <a:ext cx="6400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hlinkClick r:id="rId4"/>
              </a:rPr>
              <a:t>http://</a:t>
            </a:r>
            <a:r>
              <a:rPr lang="en-US" sz="3600" dirty="0" smtClean="0">
                <a:hlinkClick r:id="rId4"/>
              </a:rPr>
              <a:t>data.nytimes.com</a:t>
            </a:r>
            <a:endParaRPr lang="en-US" sz="3600" dirty="0" smtClean="0"/>
          </a:p>
          <a:p>
            <a:r>
              <a:rPr lang="en-US" sz="3600" dirty="0" smtClean="0">
                <a:hlinkClick r:id="rId5"/>
              </a:rPr>
              <a:t>http://</a:t>
            </a:r>
            <a:r>
              <a:rPr lang="en-US" sz="3600" dirty="0" smtClean="0">
                <a:hlinkClick r:id="rId5"/>
              </a:rPr>
              <a:t>id.loc.gov</a:t>
            </a:r>
            <a:endParaRPr lang="en-US" sz="3600" dirty="0" smtClean="0"/>
          </a:p>
          <a:p>
            <a:r>
              <a:rPr lang="en-US" sz="3600" dirty="0" smtClean="0">
                <a:hlinkClick r:id="rId6"/>
              </a:rPr>
              <a:t>http://</a:t>
            </a:r>
            <a:r>
              <a:rPr lang="en-US" sz="3600" dirty="0" smtClean="0">
                <a:hlinkClick r:id="rId6"/>
              </a:rPr>
              <a:t>www.freebase.com</a:t>
            </a:r>
            <a:endParaRPr lang="en-US" sz="3600" dirty="0" smtClean="0"/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200" y="457200"/>
            <a:ext cx="3550025" cy="365760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0" y="1972435"/>
            <a:ext cx="9652000" cy="1913765"/>
          </a:xfrm>
        </p:spPr>
        <p:txBody>
          <a:bodyPr/>
          <a:lstStyle/>
          <a:p>
            <a:r>
              <a:rPr lang="en-US" dirty="0" err="1" smtClean="0"/>
              <a:t>omnom:bookmarked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http://omnomino.us/ontology/om.n3#bookmarked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properties and classes</a:t>
            </a:r>
            <a:endParaRPr lang="en-US" dirty="0"/>
          </a:p>
        </p:txBody>
      </p: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1797050" y="4267200"/>
            <a:ext cx="1717675" cy="1717675"/>
            <a:chOff x="1533525" y="4716463"/>
            <a:chExt cx="1717675" cy="1717675"/>
          </a:xfrm>
        </p:grpSpPr>
        <p:sp>
          <p:nvSpPr>
            <p:cNvPr id="9" name="Oval 8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1768475" y="5097463"/>
              <a:ext cx="112082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Person</a:t>
              </a:r>
            </a:p>
          </p:txBody>
        </p:sp>
      </p:grpSp>
      <p:grpSp>
        <p:nvGrpSpPr>
          <p:cNvPr id="11" name="Group 12"/>
          <p:cNvGrpSpPr>
            <a:grpSpLocks/>
          </p:cNvGrpSpPr>
          <p:nvPr/>
        </p:nvGrpSpPr>
        <p:grpSpPr bwMode="auto">
          <a:xfrm>
            <a:off x="6638925" y="4267200"/>
            <a:ext cx="1820750" cy="1717675"/>
            <a:chOff x="6375400" y="4572000"/>
            <a:chExt cx="1820750" cy="1717675"/>
          </a:xfrm>
        </p:grpSpPr>
        <p:sp>
          <p:nvSpPr>
            <p:cNvPr id="12" name="Oval 11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6416675" y="4953000"/>
              <a:ext cx="1779475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Document</a:t>
              </a:r>
            </a:p>
          </p:txBody>
        </p:sp>
      </p:grpSp>
      <p:grpSp>
        <p:nvGrpSpPr>
          <p:cNvPr id="14" name="Group 10"/>
          <p:cNvGrpSpPr>
            <a:grpSpLocks/>
          </p:cNvGrpSpPr>
          <p:nvPr/>
        </p:nvGrpSpPr>
        <p:grpSpPr bwMode="auto">
          <a:xfrm>
            <a:off x="3895725" y="3962400"/>
            <a:ext cx="2209800" cy="1584325"/>
            <a:chOff x="3632200" y="4267200"/>
            <a:chExt cx="2209800" cy="1584325"/>
          </a:xfrm>
        </p:grpSpPr>
        <p:sp>
          <p:nvSpPr>
            <p:cNvPr id="15" name="Right Arrow 14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3673475" y="4267200"/>
              <a:ext cx="191590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omnom</a:t>
              </a:r>
              <a:r>
                <a:rPr lang="en-US" dirty="0" smtClean="0"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latin typeface="Book Antiqua" charset="0"/>
                </a:rPr>
                <a:t>bookmarked</a:t>
              </a:r>
              <a:endParaRPr lang="en-US" dirty="0">
                <a:latin typeface="Book Antiqua" charset="0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65200" y="3733800"/>
            <a:ext cx="8229600" cy="1828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Custom properties and classes</a:t>
            </a:r>
            <a:endParaRPr lang="en-US" dirty="0"/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1651000" y="1905000"/>
            <a:ext cx="1717675" cy="1717675"/>
            <a:chOff x="1533525" y="4716463"/>
            <a:chExt cx="1717675" cy="1717675"/>
          </a:xfrm>
        </p:grpSpPr>
        <p:sp>
          <p:nvSpPr>
            <p:cNvPr id="6" name="Oval 5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1762125" y="5173663"/>
              <a:ext cx="112082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Person</a:t>
              </a:r>
            </a:p>
          </p:txBody>
        </p:sp>
      </p:grpSp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1651000" y="5638800"/>
            <a:ext cx="1717675" cy="1717675"/>
            <a:chOff x="6375400" y="4572000"/>
            <a:chExt cx="1717675" cy="1717675"/>
          </a:xfrm>
        </p:grpSpPr>
        <p:sp>
          <p:nvSpPr>
            <p:cNvPr id="9" name="Oval 8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extBox 8"/>
            <p:cNvSpPr txBox="1">
              <a:spLocks noChangeArrowheads="1"/>
            </p:cNvSpPr>
            <p:nvPr/>
          </p:nvSpPr>
          <p:spPr bwMode="auto">
            <a:xfrm>
              <a:off x="6606506" y="4953000"/>
              <a:ext cx="133416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omnom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Member</a:t>
              </a:r>
            </a:p>
          </p:txBody>
        </p:sp>
      </p:grpSp>
      <p:grpSp>
        <p:nvGrpSpPr>
          <p:cNvPr id="59" name="Group 9"/>
          <p:cNvGrpSpPr>
            <a:grpSpLocks/>
          </p:cNvGrpSpPr>
          <p:nvPr/>
        </p:nvGrpSpPr>
        <p:grpSpPr bwMode="auto">
          <a:xfrm>
            <a:off x="6985000" y="1905000"/>
            <a:ext cx="1717675" cy="1717675"/>
            <a:chOff x="1533525" y="4716463"/>
            <a:chExt cx="1717675" cy="1717675"/>
          </a:xfrm>
        </p:grpSpPr>
        <p:sp>
          <p:nvSpPr>
            <p:cNvPr id="60" name="Oval 59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TextBox 60"/>
            <p:cNvSpPr txBox="1">
              <a:spLocks noChangeArrowheads="1"/>
            </p:cNvSpPr>
            <p:nvPr/>
          </p:nvSpPr>
          <p:spPr bwMode="auto">
            <a:xfrm>
              <a:off x="1609725" y="5173663"/>
              <a:ext cx="161173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Document</a:t>
              </a:r>
            </a:p>
          </p:txBody>
        </p:sp>
      </p:grpSp>
      <p:grpSp>
        <p:nvGrpSpPr>
          <p:cNvPr id="62" name="Group 12"/>
          <p:cNvGrpSpPr>
            <a:grpSpLocks/>
          </p:cNvGrpSpPr>
          <p:nvPr/>
        </p:nvGrpSpPr>
        <p:grpSpPr bwMode="auto">
          <a:xfrm>
            <a:off x="6985000" y="5638800"/>
            <a:ext cx="1717675" cy="1717675"/>
            <a:chOff x="6375400" y="4572000"/>
            <a:chExt cx="1717675" cy="1717675"/>
          </a:xfrm>
        </p:grpSpPr>
        <p:sp>
          <p:nvSpPr>
            <p:cNvPr id="63" name="Oval 62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TextBox 8"/>
            <p:cNvSpPr txBox="1">
              <a:spLocks noChangeArrowheads="1"/>
            </p:cNvSpPr>
            <p:nvPr/>
          </p:nvSpPr>
          <p:spPr bwMode="auto">
            <a:xfrm>
              <a:off x="6492875" y="4953000"/>
              <a:ext cx="1421783" cy="1200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omnom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Resource</a:t>
              </a:r>
            </a:p>
            <a:p>
              <a:endParaRPr lang="en-US" dirty="0" smtClean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sp>
        <p:nvSpPr>
          <p:cNvPr id="22" name="Down Arrow 21"/>
          <p:cNvSpPr/>
          <p:nvPr/>
        </p:nvSpPr>
        <p:spPr>
          <a:xfrm rot="10800000">
            <a:off x="2108200" y="3962400"/>
            <a:ext cx="822960" cy="137668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TextBox 24"/>
          <p:cNvSpPr txBox="1"/>
          <p:nvPr/>
        </p:nvSpPr>
        <p:spPr>
          <a:xfrm>
            <a:off x="4013200" y="3962400"/>
            <a:ext cx="2351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rdfs</a:t>
            </a:r>
            <a:r>
              <a:rPr lang="en-US" sz="3600" dirty="0" smtClean="0"/>
              <a:t>:</a:t>
            </a:r>
          </a:p>
          <a:p>
            <a:r>
              <a:rPr lang="en-US" sz="3600" dirty="0" err="1" smtClean="0"/>
              <a:t>subClassOf</a:t>
            </a:r>
            <a:endParaRPr lang="en-US" sz="3600" dirty="0"/>
          </a:p>
        </p:txBody>
      </p:sp>
      <p:sp>
        <p:nvSpPr>
          <p:cNvPr id="27" name="Down Arrow 26"/>
          <p:cNvSpPr/>
          <p:nvPr/>
        </p:nvSpPr>
        <p:spPr>
          <a:xfrm rot="10800000">
            <a:off x="7442200" y="3962400"/>
            <a:ext cx="822960" cy="137668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08000" y="1645920"/>
            <a:ext cx="3657600" cy="5028848"/>
          </a:xfrm>
        </p:spPr>
        <p:txBody>
          <a:bodyPr/>
          <a:lstStyle/>
          <a:p>
            <a:r>
              <a:rPr lang="en-US" dirty="0" smtClean="0"/>
              <a:t>Strings, numbers, </a:t>
            </a:r>
            <a:r>
              <a:rPr lang="en-US" dirty="0" err="1" smtClean="0"/>
              <a:t>booleans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Arrays and objects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JSON</a:t>
            </a:r>
            <a:endParaRPr lang="en-US" dirty="0"/>
          </a:p>
        </p:txBody>
      </p:sp>
      <p:pic>
        <p:nvPicPr>
          <p:cNvPr id="5" name="Picture 4" descr="Screen shot 2011-06-21 at 10.14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685800"/>
            <a:ext cx="5238750" cy="656501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Data Model</a:t>
            </a:r>
            <a:endParaRPr lang="en-US" dirty="0"/>
          </a:p>
        </p:txBody>
      </p:sp>
      <p:pic>
        <p:nvPicPr>
          <p:cNvPr id="5" name="Picture 4" descr="simpledatamodel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1" y="1295400"/>
            <a:ext cx="10160001" cy="5414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3942976"/>
          </a:xfrm>
        </p:spPr>
        <p:txBody>
          <a:bodyPr>
            <a:normAutofit/>
          </a:bodyPr>
          <a:lstStyle/>
          <a:p>
            <a:r>
              <a:rPr lang="en-US" dirty="0" smtClean="0"/>
              <a:t>Graph query language</a:t>
            </a:r>
          </a:p>
          <a:p>
            <a:r>
              <a:rPr lang="en-US" i="1" dirty="0" smtClean="0"/>
              <a:t>Read-only (1.0)</a:t>
            </a:r>
            <a:endParaRPr lang="en-US" dirty="0" smtClean="0"/>
          </a:p>
          <a:p>
            <a:pPr lvl="1"/>
            <a:r>
              <a:rPr lang="en-US" dirty="0" smtClean="0"/>
              <a:t>Safe to </a:t>
            </a:r>
            <a:r>
              <a:rPr lang="en-US" i="1" dirty="0" smtClean="0"/>
              <a:t>expose endpoint to Web</a:t>
            </a:r>
          </a:p>
          <a:p>
            <a:pPr lvl="1"/>
            <a:r>
              <a:rPr lang="en-US" i="1" dirty="0" smtClean="0"/>
              <a:t>SPARQL 1.1 adds updates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Simple SPARQL Example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55800" y="2720876"/>
            <a:ext cx="5867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SELECT ?</a:t>
            </a:r>
            <a:r>
              <a:rPr lang="en-US" sz="3600" dirty="0" err="1" smtClean="0"/>
              <a:t>subj</a:t>
            </a:r>
            <a:r>
              <a:rPr lang="en-US" sz="3600" dirty="0" smtClean="0"/>
              <a:t> ?</a:t>
            </a:r>
            <a:r>
              <a:rPr lang="en-US" sz="3600" dirty="0" err="1" smtClean="0"/>
              <a:t>pred</a:t>
            </a:r>
            <a:r>
              <a:rPr lang="en-US" sz="3600" dirty="0" smtClean="0"/>
              <a:t> ?</a:t>
            </a:r>
            <a:r>
              <a:rPr lang="en-US" sz="3600" dirty="0" err="1" smtClean="0"/>
              <a:t>obj</a:t>
            </a:r>
            <a:endParaRPr lang="en-US" sz="3600" dirty="0" smtClean="0"/>
          </a:p>
          <a:p>
            <a:r>
              <a:rPr lang="en-US" sz="3600" dirty="0" smtClean="0"/>
              <a:t>WHERE {</a:t>
            </a:r>
          </a:p>
          <a:p>
            <a:r>
              <a:rPr lang="en-US" sz="3600" dirty="0" smtClean="0"/>
              <a:t>		?</a:t>
            </a:r>
            <a:r>
              <a:rPr lang="en-US" sz="3600" dirty="0" err="1" smtClean="0"/>
              <a:t>subj</a:t>
            </a:r>
            <a:r>
              <a:rPr lang="en-US" sz="3600" dirty="0" smtClean="0"/>
              <a:t> ?</a:t>
            </a:r>
            <a:r>
              <a:rPr lang="en-US" sz="3600" dirty="0" err="1" smtClean="0"/>
              <a:t>pred</a:t>
            </a:r>
            <a:r>
              <a:rPr lang="en-US" sz="3600" dirty="0" smtClean="0"/>
              <a:t> ?obj.</a:t>
            </a:r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172200"/>
            <a:ext cx="10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Demo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Examples: Member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752600"/>
            <a:ext cx="949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SELECT DISTINCT ?</a:t>
            </a:r>
            <a:r>
              <a:rPr lang="en-US" sz="3200" dirty="0" err="1" smtClean="0"/>
              <a:t>uri</a:t>
            </a:r>
            <a:r>
              <a:rPr lang="en-US" sz="3200" dirty="0" smtClean="0"/>
              <a:t> ?</a:t>
            </a:r>
            <a:r>
              <a:rPr lang="en-US" sz="3200" dirty="0" err="1" smtClean="0"/>
              <a:t>fullname</a:t>
            </a:r>
            <a:r>
              <a:rPr lang="en-US" sz="3200" dirty="0" smtClean="0"/>
              <a:t> ?nickname ?email</a:t>
            </a:r>
          </a:p>
          <a:p>
            <a:r>
              <a:rPr lang="en-US" sz="3200" dirty="0" smtClean="0"/>
              <a:t>WHERE {</a:t>
            </a:r>
          </a:p>
          <a:p>
            <a:r>
              <a:rPr lang="en-US" sz="3200" dirty="0" smtClean="0"/>
              <a:t>	?</a:t>
            </a:r>
            <a:r>
              <a:rPr lang="en-US" sz="3200" dirty="0" err="1" smtClean="0"/>
              <a:t>uri</a:t>
            </a:r>
            <a:r>
              <a:rPr lang="en-US" sz="3200" dirty="0" smtClean="0"/>
              <a:t> a </a:t>
            </a:r>
            <a:r>
              <a:rPr lang="en-US" sz="3200" dirty="0" err="1" smtClean="0"/>
              <a:t>omnom:Member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	OPTIONAL {</a:t>
            </a:r>
          </a:p>
          <a:p>
            <a:pPr lvl="3"/>
            <a:r>
              <a:rPr lang="en-US" sz="3200" dirty="0" smtClean="0"/>
              <a:t>?</a:t>
            </a:r>
            <a:r>
              <a:rPr lang="en-US" sz="3200" dirty="0" err="1" smtClean="0"/>
              <a:t>uri</a:t>
            </a:r>
            <a:r>
              <a:rPr lang="en-US" sz="3200" dirty="0" smtClean="0"/>
              <a:t> </a:t>
            </a:r>
            <a:r>
              <a:rPr lang="en-US" sz="3200" dirty="0" err="1" smtClean="0"/>
              <a:t>foaf:name</a:t>
            </a:r>
            <a:r>
              <a:rPr lang="en-US" sz="3200" dirty="0" smtClean="0"/>
              <a:t> ?</a:t>
            </a:r>
            <a:r>
              <a:rPr lang="en-US" sz="3200" dirty="0" err="1" smtClean="0"/>
              <a:t>fullname</a:t>
            </a:r>
            <a:r>
              <a:rPr lang="en-US" sz="3200" dirty="0" smtClean="0"/>
              <a:t>;</a:t>
            </a:r>
          </a:p>
          <a:p>
            <a:pPr lvl="3"/>
            <a:r>
              <a:rPr lang="en-US" sz="3200" dirty="0" smtClean="0"/>
              <a:t>	   </a:t>
            </a:r>
            <a:r>
              <a:rPr lang="en-US" sz="3200" dirty="0" err="1" smtClean="0"/>
              <a:t>foaf:nick</a:t>
            </a:r>
            <a:r>
              <a:rPr lang="en-US" sz="3200" dirty="0" smtClean="0"/>
              <a:t> ?nickname;</a:t>
            </a:r>
          </a:p>
          <a:p>
            <a:pPr lvl="3"/>
            <a:r>
              <a:rPr lang="en-US" sz="3200" dirty="0" smtClean="0"/>
              <a:t>	   </a:t>
            </a:r>
            <a:r>
              <a:rPr lang="en-US" sz="3200" dirty="0" err="1" smtClean="0"/>
              <a:t>foaf:mbox</a:t>
            </a:r>
            <a:r>
              <a:rPr lang="en-US" sz="3200" dirty="0" smtClean="0"/>
              <a:t> ?email.</a:t>
            </a:r>
          </a:p>
          <a:p>
            <a:r>
              <a:rPr lang="en-US" sz="3200" dirty="0" smtClean="0"/>
              <a:t>	}</a:t>
            </a:r>
          </a:p>
          <a:p>
            <a:r>
              <a:rPr lang="en-US" sz="3200" dirty="0" smtClean="0"/>
              <a:t>FILTER (?</a:t>
            </a:r>
            <a:r>
              <a:rPr lang="en-US" sz="3200" dirty="0" err="1" smtClean="0"/>
              <a:t>uri</a:t>
            </a:r>
            <a:r>
              <a:rPr lang="en-US" sz="3200" dirty="0" smtClean="0"/>
              <a:t> = &lt;http://omnomino.us/member/24601&gt;)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via API</a:t>
            </a:r>
            <a:endParaRPr lang="en-US" dirty="0"/>
          </a:p>
        </p:txBody>
      </p:sp>
      <p:pic>
        <p:nvPicPr>
          <p:cNvPr id="4" name="Picture 3" descr="Screen shot 2010-12-16 at 8.36.3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14600"/>
            <a:ext cx="10475595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3200400"/>
            <a:ext cx="5994400" cy="1936750"/>
          </a:xfrm>
        </p:spPr>
        <p:txBody>
          <a:bodyPr/>
          <a:lstStyle/>
          <a:p>
            <a:r>
              <a:rPr lang="en-US" dirty="0" smtClean="0"/>
              <a:t>Case Study:</a:t>
            </a:r>
            <a:br>
              <a:rPr lang="en-US" dirty="0" smtClean="0"/>
            </a:br>
            <a:r>
              <a:rPr lang="en-US" i="1" dirty="0" err="1" smtClean="0"/>
              <a:t>Semantifying</a:t>
            </a:r>
            <a:r>
              <a:rPr lang="en-US" i="1" dirty="0" smtClean="0"/>
              <a:t> </a:t>
            </a:r>
            <a:r>
              <a:rPr lang="en-US" i="1" dirty="0" err="1" smtClean="0"/>
              <a:t>ePDX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err="1" smtClean="0"/>
              <a:t>ePDX</a:t>
            </a:r>
            <a:endParaRPr lang="en-US" dirty="0"/>
          </a:p>
        </p:txBody>
      </p:sp>
      <p:pic>
        <p:nvPicPr>
          <p:cNvPr id="4" name="Picture 3" descr="Screen shot 2011-06-21 at 7.49.0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878"/>
            <a:ext cx="10160000" cy="477024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1-06-21 at 8.00.4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971800"/>
            <a:ext cx="6042113" cy="3657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27200" y="10668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/>
              <a:t>Description of a Project</a:t>
            </a:r>
            <a:endParaRPr lang="en-US" sz="3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762000"/>
            <a:ext cx="4727473" cy="1993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7200" y="48006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/>
              <a:t>Biography</a:t>
            </a:r>
          </a:p>
          <a:p>
            <a:r>
              <a:rPr lang="en-US" sz="3600" i="1" dirty="0" smtClean="0"/>
              <a:t>Ontology</a:t>
            </a:r>
            <a:endParaRPr lang="en-US" sz="3600" i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1-06-21 at 7.57.0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914400"/>
            <a:ext cx="9804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RDF Data Model - People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5765800" cy="50292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foaf:Person</a:t>
            </a:r>
            <a:endParaRPr lang="en-US" dirty="0" smtClean="0"/>
          </a:p>
          <a:p>
            <a:pPr lvl="1"/>
            <a:r>
              <a:rPr lang="en-US" dirty="0" err="1" smtClean="0"/>
              <a:t>foaf:family_name</a:t>
            </a:r>
            <a:endParaRPr lang="en-US" dirty="0" smtClean="0"/>
          </a:p>
          <a:p>
            <a:pPr lvl="1"/>
            <a:r>
              <a:rPr lang="en-US" dirty="0" err="1" smtClean="0"/>
              <a:t>foaf:givenname</a:t>
            </a:r>
            <a:endParaRPr lang="en-US" dirty="0" smtClean="0"/>
          </a:p>
          <a:p>
            <a:pPr lvl="1"/>
            <a:r>
              <a:rPr lang="en-US" dirty="0" err="1" smtClean="0"/>
              <a:t>foaf:mbox</a:t>
            </a:r>
            <a:endParaRPr lang="en-US" dirty="0" smtClean="0"/>
          </a:p>
          <a:p>
            <a:pPr lvl="1"/>
            <a:r>
              <a:rPr lang="en-US" dirty="0" err="1" smtClean="0"/>
              <a:t>bio:biography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foaf:homepage</a:t>
            </a:r>
            <a:endParaRPr lang="en-US" dirty="0" smtClean="0"/>
          </a:p>
          <a:p>
            <a:pPr lvl="1"/>
            <a:r>
              <a:rPr lang="en-US" dirty="0" err="1" smtClean="0"/>
              <a:t>foaf:depiction</a:t>
            </a:r>
            <a:endParaRPr lang="en-US" dirty="0" smtClean="0"/>
          </a:p>
          <a:p>
            <a:pPr lvl="1"/>
            <a:r>
              <a:rPr lang="en-US" dirty="0" err="1" smtClean="0"/>
              <a:t>foaf:account</a:t>
            </a:r>
            <a:endParaRPr lang="en-US" dirty="0" smtClean="0"/>
          </a:p>
          <a:p>
            <a:pPr lvl="2"/>
            <a:r>
              <a:rPr lang="en-US" dirty="0" err="1" smtClean="0"/>
              <a:t>foaf:accountName</a:t>
            </a:r>
            <a:endParaRPr lang="en-US" dirty="0" smtClean="0"/>
          </a:p>
          <a:p>
            <a:pPr lvl="2"/>
            <a:r>
              <a:rPr lang="en-US" dirty="0" err="1" smtClean="0"/>
              <a:t>foaf:accountProfilePage</a:t>
            </a:r>
            <a:endParaRPr lang="en-US" dirty="0" smtClean="0"/>
          </a:p>
          <a:p>
            <a:pPr lvl="2"/>
            <a:r>
              <a:rPr lang="en-US" dirty="0" err="1" smtClean="0"/>
              <a:t>foaf:accountServiceHomepage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</a:p>
          <a:p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>
            <a:off x="4089400" y="20574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Richer sharable semantics</a:t>
            </a:r>
          </a:p>
          <a:p>
            <a:endParaRPr lang="en-US" dirty="0" smtClean="0"/>
          </a:p>
          <a:p>
            <a:r>
              <a:rPr lang="en-US" dirty="0" smtClean="0"/>
              <a:t>Rules - declarative business logic</a:t>
            </a:r>
          </a:p>
          <a:p>
            <a:pPr lvl="2"/>
            <a:r>
              <a:rPr lang="en-US" dirty="0" smtClean="0"/>
              <a:t>Like Triggers and Stored Procedures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missing?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RDF Data Model – Organizations and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foaf:Group</a:t>
            </a:r>
            <a:endParaRPr lang="en-US" dirty="0" smtClean="0"/>
          </a:p>
          <a:p>
            <a:pPr lvl="1"/>
            <a:r>
              <a:rPr lang="en-US" dirty="0" err="1" smtClean="0"/>
              <a:t>foaf:name</a:t>
            </a:r>
            <a:endParaRPr lang="en-US" dirty="0" smtClean="0"/>
          </a:p>
          <a:p>
            <a:pPr lvl="1"/>
            <a:r>
              <a:rPr lang="en-US" dirty="0" err="1" smtClean="0"/>
              <a:t>dct:description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foaf:member</a:t>
            </a:r>
            <a:endParaRPr lang="en-US" dirty="0" smtClean="0"/>
          </a:p>
          <a:p>
            <a:pPr lvl="1"/>
            <a:r>
              <a:rPr lang="en-US" dirty="0" err="1" smtClean="0"/>
              <a:t>foaf:homepage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089400" y="2286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Right Brace 8"/>
          <p:cNvSpPr/>
          <p:nvPr/>
        </p:nvSpPr>
        <p:spPr>
          <a:xfrm>
            <a:off x="4089400" y="4953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RDF Data Model – Organizations and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Custom predicates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epdx:tag</a:t>
            </a:r>
            <a:endParaRPr lang="en-US" dirty="0" smtClean="0"/>
          </a:p>
          <a:p>
            <a:pPr lvl="1"/>
            <a:r>
              <a:rPr lang="en-US" dirty="0" err="1" smtClean="0"/>
              <a:t>epdx:technology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9" name="Right Brace 8"/>
          <p:cNvSpPr/>
          <p:nvPr/>
        </p:nvSpPr>
        <p:spPr>
          <a:xfrm>
            <a:off x="4089400" y="22098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properties and classes</a:t>
            </a:r>
            <a:endParaRPr lang="en-US" dirty="0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797050" y="1905000"/>
            <a:ext cx="1717675" cy="1717675"/>
            <a:chOff x="1533525" y="4716463"/>
            <a:chExt cx="1717675" cy="1717675"/>
          </a:xfrm>
        </p:grpSpPr>
        <p:sp>
          <p:nvSpPr>
            <p:cNvPr id="9" name="Oval 8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1768475" y="5097463"/>
              <a:ext cx="107418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Group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6638925" y="1905000"/>
            <a:ext cx="1717675" cy="1717675"/>
            <a:chOff x="6375400" y="4572000"/>
            <a:chExt cx="1717675" cy="1717675"/>
          </a:xfrm>
        </p:grpSpPr>
        <p:sp>
          <p:nvSpPr>
            <p:cNvPr id="12" name="Oval 11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7026275" y="5105400"/>
              <a:ext cx="762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?</a:t>
              </a:r>
            </a:p>
          </p:txBody>
        </p:sp>
      </p:grp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3895725" y="1600200"/>
            <a:ext cx="2209800" cy="1584325"/>
            <a:chOff x="3632200" y="4267200"/>
            <a:chExt cx="2209800" cy="1584325"/>
          </a:xfrm>
        </p:grpSpPr>
        <p:sp>
          <p:nvSpPr>
            <p:cNvPr id="15" name="Right Arrow 14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3673475" y="4267200"/>
              <a:ext cx="136633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epdx:tag</a:t>
              </a:r>
              <a:endParaRPr lang="en-US" dirty="0">
                <a:latin typeface="Book Antiqua" charset="0"/>
              </a:endParaRPr>
            </a:p>
          </p:txBody>
        </p:sp>
      </p:grpSp>
      <p:grpSp>
        <p:nvGrpSpPr>
          <p:cNvPr id="14" name="Group 9"/>
          <p:cNvGrpSpPr>
            <a:grpSpLocks/>
          </p:cNvGrpSpPr>
          <p:nvPr/>
        </p:nvGrpSpPr>
        <p:grpSpPr bwMode="auto">
          <a:xfrm>
            <a:off x="1955800" y="4648200"/>
            <a:ext cx="1717675" cy="1717675"/>
            <a:chOff x="1533525" y="4716463"/>
            <a:chExt cx="1717675" cy="1717675"/>
          </a:xfrm>
        </p:grpSpPr>
        <p:sp>
          <p:nvSpPr>
            <p:cNvPr id="17" name="Oval 16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TextBox 6"/>
            <p:cNvSpPr txBox="1">
              <a:spLocks noChangeArrowheads="1"/>
            </p:cNvSpPr>
            <p:nvPr/>
          </p:nvSpPr>
          <p:spPr bwMode="auto">
            <a:xfrm>
              <a:off x="1768475" y="5097463"/>
              <a:ext cx="107418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Group</a:t>
              </a:r>
            </a:p>
          </p:txBody>
        </p:sp>
      </p:grp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6797675" y="4648200"/>
            <a:ext cx="1820750" cy="1717675"/>
            <a:chOff x="6375400" y="4572000"/>
            <a:chExt cx="1820750" cy="1717675"/>
          </a:xfrm>
        </p:grpSpPr>
        <p:sp>
          <p:nvSpPr>
            <p:cNvPr id="20" name="Oval 19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TextBox 8"/>
            <p:cNvSpPr txBox="1">
              <a:spLocks noChangeArrowheads="1"/>
            </p:cNvSpPr>
            <p:nvPr/>
          </p:nvSpPr>
          <p:spPr bwMode="auto">
            <a:xfrm>
              <a:off x="6416675" y="4953000"/>
              <a:ext cx="177947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endParaRPr lang="en-US" dirty="0" smtClean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22" name="Group 10"/>
          <p:cNvGrpSpPr>
            <a:grpSpLocks/>
          </p:cNvGrpSpPr>
          <p:nvPr/>
        </p:nvGrpSpPr>
        <p:grpSpPr bwMode="auto">
          <a:xfrm>
            <a:off x="4054475" y="4343400"/>
            <a:ext cx="2492788" cy="1584325"/>
            <a:chOff x="3632200" y="4267200"/>
            <a:chExt cx="2492788" cy="1584325"/>
          </a:xfrm>
        </p:grpSpPr>
        <p:sp>
          <p:nvSpPr>
            <p:cNvPr id="23" name="Right Arrow 22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3673475" y="4267200"/>
              <a:ext cx="245151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epdx:technology</a:t>
              </a:r>
              <a:endParaRPr lang="en-US" dirty="0" smtClean="0">
                <a:latin typeface="Book Antiqua" charset="0"/>
              </a:endParaRPr>
            </a:p>
          </p:txBody>
        </p:sp>
      </p:grpSp>
      <p:sp>
        <p:nvSpPr>
          <p:cNvPr id="26" name="TextBox 8"/>
          <p:cNvSpPr txBox="1">
            <a:spLocks noChangeArrowheads="1"/>
          </p:cNvSpPr>
          <p:nvPr/>
        </p:nvSpPr>
        <p:spPr bwMode="auto">
          <a:xfrm>
            <a:off x="7518400" y="5257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Book Antiqua" charset="0"/>
              </a:rPr>
              <a:t>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/>
          </a:bodyPr>
          <a:lstStyle/>
          <a:p>
            <a:r>
              <a:rPr lang="en-US" dirty="0" smtClean="0"/>
              <a:t>RDF Data Model – Projects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doap:Project</a:t>
            </a:r>
            <a:endParaRPr lang="en-US" dirty="0" smtClean="0"/>
          </a:p>
          <a:p>
            <a:pPr lvl="1"/>
            <a:r>
              <a:rPr lang="en-US" dirty="0" err="1" smtClean="0"/>
              <a:t>doap:name</a:t>
            </a:r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doap:homepage</a:t>
            </a:r>
            <a:endParaRPr lang="en-US" dirty="0" smtClean="0"/>
          </a:p>
          <a:p>
            <a:pPr lvl="1"/>
            <a:r>
              <a:rPr lang="en-US" dirty="0" err="1" smtClean="0">
                <a:latin typeface="Book Antiqua" charset="0"/>
              </a:rPr>
              <a:t>epdx:technology</a:t>
            </a:r>
            <a:endParaRPr lang="en-US" dirty="0" smtClean="0">
              <a:latin typeface="Book Antiqua" charset="0"/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013200" y="16764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Right Brace 8"/>
          <p:cNvSpPr/>
          <p:nvPr/>
        </p:nvSpPr>
        <p:spPr>
          <a:xfrm>
            <a:off x="4089400" y="38862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pPr marL="121919"/>
            <a:r>
              <a:rPr lang="en-US" dirty="0" smtClean="0"/>
              <a:t>Java</a:t>
            </a:r>
          </a:p>
          <a:p>
            <a:pPr marL="406396" lvl="1"/>
            <a:r>
              <a:rPr lang="en-US" dirty="0" smtClean="0"/>
              <a:t>Apache Jena</a:t>
            </a:r>
          </a:p>
          <a:p>
            <a:pPr marL="406396" lvl="1"/>
            <a:r>
              <a:rPr lang="en-US" dirty="0" smtClean="0"/>
              <a:t>OWL API</a:t>
            </a:r>
          </a:p>
          <a:p>
            <a:pPr marL="406396" lvl="1"/>
            <a:r>
              <a:rPr lang="en-US" dirty="0" smtClean="0"/>
              <a:t>Sesame</a:t>
            </a:r>
          </a:p>
          <a:p>
            <a:pPr marL="406396" lvl="1"/>
            <a:r>
              <a:rPr lang="en-US" dirty="0" smtClean="0"/>
              <a:t>Pellet</a:t>
            </a:r>
          </a:p>
          <a:p>
            <a:pPr marL="121919"/>
            <a:endParaRPr lang="en-US" dirty="0" smtClean="0"/>
          </a:p>
          <a:p>
            <a:pPr marL="121919"/>
            <a:r>
              <a:rPr lang="en-US" dirty="0" smtClean="0"/>
              <a:t>Scala</a:t>
            </a:r>
          </a:p>
          <a:p>
            <a:pPr marL="406396" lvl="1"/>
            <a:r>
              <a:rPr lang="en-US" dirty="0" err="1" smtClean="0"/>
              <a:t>scardf</a:t>
            </a:r>
            <a:endParaRPr lang="en-US" dirty="0" smtClean="0"/>
          </a:p>
          <a:p>
            <a:pPr marL="406396" lvl="1"/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121919">
              <a:spcBef>
                <a:spcPts val="444"/>
              </a:spcBef>
            </a:pPr>
            <a:r>
              <a:rPr lang="en-US" dirty="0" smtClean="0"/>
              <a:t>Redland (C, </a:t>
            </a:r>
            <a:r>
              <a:rPr lang="en-US" dirty="0" err="1" smtClean="0"/>
              <a:t>Obj</a:t>
            </a:r>
            <a:r>
              <a:rPr lang="en-US" dirty="0" smtClean="0"/>
              <a:t>-C)</a:t>
            </a:r>
          </a:p>
          <a:p>
            <a:pPr marL="121919">
              <a:spcBef>
                <a:spcPts val="444"/>
              </a:spcBef>
            </a:pPr>
            <a:r>
              <a:rPr lang="en-US" dirty="0" err="1" smtClean="0"/>
              <a:t>RDF.rb</a:t>
            </a:r>
            <a:r>
              <a:rPr lang="en-US" dirty="0" smtClean="0"/>
              <a:t> (ruby)</a:t>
            </a:r>
          </a:p>
          <a:p>
            <a:pPr marL="121919">
              <a:spcBef>
                <a:spcPts val="444"/>
              </a:spcBef>
            </a:pPr>
            <a:r>
              <a:rPr lang="en-US" dirty="0" err="1" smtClean="0"/>
              <a:t>Rdflib</a:t>
            </a:r>
            <a:r>
              <a:rPr lang="en-US" dirty="0" smtClean="0"/>
              <a:t> (Python)</a:t>
            </a:r>
          </a:p>
          <a:p>
            <a:pPr marL="121919">
              <a:spcBef>
                <a:spcPts val="444"/>
              </a:spcBef>
            </a:pPr>
            <a:endParaRPr lang="en-US" dirty="0" smtClean="0"/>
          </a:p>
          <a:p>
            <a:pPr marL="121919">
              <a:spcBef>
                <a:spcPts val="444"/>
              </a:spcBef>
            </a:pPr>
            <a:r>
              <a:rPr lang="en-US" dirty="0" smtClean="0"/>
              <a:t>RDFa JavaScript API </a:t>
            </a:r>
            <a:r>
              <a:rPr lang="en-US" dirty="0" smtClean="0">
                <a:hlinkClick r:id="rId2"/>
              </a:rPr>
              <a:t>–</a:t>
            </a:r>
            <a:r>
              <a:rPr lang="en-US" dirty="0" smtClean="0"/>
              <a:t> under development</a:t>
            </a:r>
            <a:r>
              <a:rPr lang="en-US" dirty="0" smtClean="0">
                <a:hlinkClick r:id="rId2"/>
              </a:rPr>
              <a:t>https://github.com/webr3/rdf.js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Apache Jena</a:t>
            </a:r>
          </a:p>
          <a:p>
            <a:r>
              <a:rPr lang="en-US" dirty="0" smtClean="0"/>
              <a:t>Franz </a:t>
            </a:r>
            <a:r>
              <a:rPr lang="en-US" dirty="0" err="1" smtClean="0"/>
              <a:t>AllegroGraph</a:t>
            </a:r>
            <a:r>
              <a:rPr lang="en-US" dirty="0" smtClean="0"/>
              <a:t> (server)</a:t>
            </a:r>
          </a:p>
          <a:p>
            <a:r>
              <a:rPr lang="en-US" dirty="0" smtClean="0"/>
              <a:t>Virtuoso Universal Server (server)</a:t>
            </a:r>
          </a:p>
          <a:p>
            <a:r>
              <a:rPr lang="en-US" dirty="0" err="1" smtClean="0"/>
              <a:t>Mulgara</a:t>
            </a:r>
            <a:r>
              <a:rPr lang="en-US" dirty="0" smtClean="0"/>
              <a:t>  (RESTful service)</a:t>
            </a:r>
          </a:p>
          <a:p>
            <a:endParaRPr lang="en-US" dirty="0" smtClean="0"/>
          </a:p>
          <a:p>
            <a:r>
              <a:rPr lang="en-US" dirty="0" smtClean="0"/>
              <a:t>New</a:t>
            </a:r>
          </a:p>
          <a:p>
            <a:pPr lvl="1"/>
            <a:r>
              <a:rPr lang="en-US" dirty="0" err="1" smtClean="0"/>
              <a:t>Stardog</a:t>
            </a:r>
            <a:r>
              <a:rPr lang="en-US" dirty="0" smtClean="0"/>
              <a:t> - Integrated reasoning database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 </a:t>
            </a:r>
            <a:r>
              <a:rPr lang="en-US" dirty="0" smtClean="0"/>
              <a:t>Stores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Semantic Web Programming </a:t>
            </a:r>
            <a:r>
              <a:rPr lang="en-US" dirty="0" smtClean="0"/>
              <a:t>- John </a:t>
            </a:r>
            <a:r>
              <a:rPr lang="en-US" dirty="0" err="1" smtClean="0"/>
              <a:t>Hebeler</a:t>
            </a:r>
            <a:r>
              <a:rPr lang="en-US" dirty="0" smtClean="0"/>
              <a:t>, Matthew Fisher, Ryan </a:t>
            </a:r>
            <a:r>
              <a:rPr lang="en-US" dirty="0" err="1" smtClean="0"/>
              <a:t>Blace</a:t>
            </a:r>
            <a:r>
              <a:rPr lang="en-US" dirty="0" smtClean="0"/>
              <a:t>, and Andrew Perez-Lopez</a:t>
            </a:r>
          </a:p>
          <a:p>
            <a:r>
              <a:rPr lang="en-US" i="1" dirty="0" smtClean="0"/>
              <a:t>Semantic Web for the Working </a:t>
            </a:r>
            <a:r>
              <a:rPr lang="en-US" i="1" dirty="0" err="1" smtClean="0"/>
              <a:t>Ontologist</a:t>
            </a:r>
            <a:r>
              <a:rPr lang="en-US" i="1" dirty="0" smtClean="0"/>
              <a:t>: Effective Modeling in RDFS and OWL </a:t>
            </a:r>
            <a:r>
              <a:rPr lang="en-US" dirty="0" smtClean="0"/>
              <a:t>-Dean </a:t>
            </a:r>
            <a:r>
              <a:rPr lang="en-US" dirty="0" err="1" smtClean="0"/>
              <a:t>Allemang</a:t>
            </a:r>
            <a:r>
              <a:rPr lang="en-US" dirty="0" smtClean="0"/>
              <a:t> and James </a:t>
            </a:r>
            <a:r>
              <a:rPr lang="en-US" dirty="0" err="1" smtClean="0"/>
              <a:t>Hendler</a:t>
            </a:r>
            <a:endParaRPr lang="en-US" dirty="0" smtClean="0"/>
          </a:p>
          <a:p>
            <a:r>
              <a:rPr lang="en-US" i="1" dirty="0" smtClean="0"/>
              <a:t>Programming the Semantic Web</a:t>
            </a:r>
            <a:r>
              <a:rPr lang="en-US" dirty="0" smtClean="0"/>
              <a:t> by Toby Segaran, Colin Evans, and Jamie Taylor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200400"/>
            <a:ext cx="6756399" cy="19367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Three things the Semantic Web </a:t>
            </a:r>
            <a:r>
              <a:rPr lang="en-US" i="1" dirty="0" smtClean="0"/>
              <a:t>is not</a:t>
            </a:r>
            <a:br>
              <a:rPr lang="en-US" i="1" dirty="0" smtClean="0"/>
            </a:br>
            <a:r>
              <a:rPr lang="en-US" i="1" dirty="0" smtClean="0"/>
              <a:t>(mostly)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3200400"/>
            <a:ext cx="5994400" cy="1936750"/>
          </a:xfrm>
        </p:spPr>
        <p:txBody>
          <a:bodyPr/>
          <a:lstStyle/>
          <a:p>
            <a:r>
              <a:rPr lang="en-US" dirty="0" smtClean="0"/>
              <a:t>Technology Primer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defRPr/>
            </a:pPr>
            <a:r>
              <a:rPr lang="en-US" sz="3600" dirty="0" smtClean="0">
                <a:latin typeface="Book Antiqua" charset="0"/>
              </a:rPr>
              <a:t>Everything on the web (or not) is a resource.</a:t>
            </a: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endParaRPr lang="en-US" sz="3600" b="1" dirty="0" smtClean="0">
              <a:latin typeface="Book Antiqua" charset="0"/>
            </a:endParaRP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r>
              <a:rPr lang="en-US" sz="3600" b="1" dirty="0" smtClean="0">
                <a:latin typeface="Book Antiqua" charset="0"/>
              </a:rPr>
              <a:t>U</a:t>
            </a:r>
            <a:r>
              <a:rPr lang="en-US" sz="3600" dirty="0" smtClean="0">
                <a:latin typeface="Book Antiqua" charset="0"/>
              </a:rPr>
              <a:t>niform</a:t>
            </a: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r>
              <a:rPr lang="en-US" sz="3600" b="1" i="1" dirty="0" smtClean="0">
                <a:latin typeface="Book Antiqua" charset="0"/>
              </a:rPr>
              <a:t>R</a:t>
            </a:r>
            <a:r>
              <a:rPr lang="en-US" sz="3600" i="1" dirty="0" smtClean="0">
                <a:latin typeface="Book Antiqua" charset="0"/>
              </a:rPr>
              <a:t>esource</a:t>
            </a: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r>
              <a:rPr lang="en-US" sz="3600" b="1" dirty="0" smtClean="0">
                <a:latin typeface="Book Antiqua" charset="0"/>
              </a:rPr>
              <a:t>L</a:t>
            </a:r>
            <a:r>
              <a:rPr lang="en-US" sz="3600" dirty="0" smtClean="0">
                <a:latin typeface="Book Antiqua" charset="0"/>
              </a:rPr>
              <a:t>ocator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Resource?</a:t>
            </a:r>
            <a:endParaRPr lang="en-US" dirty="0"/>
          </a:p>
        </p:txBody>
      </p:sp>
      <p:pic>
        <p:nvPicPr>
          <p:cNvPr id="7" name="Picture 6">
            <a:hlinkClick r:id="" action="ppaction://noaction">
              <a:snd r:embed="rId2" name="easy.aiff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3962400"/>
            <a:ext cx="48768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Semantic HTML</a:t>
            </a:r>
            <a:endParaRPr lang="en-US" dirty="0"/>
          </a:p>
        </p:txBody>
      </p:sp>
      <p:pic>
        <p:nvPicPr>
          <p:cNvPr id="8" name="Content Placeholder 6" descr="Screen shot 2010-08-03 at 10.43.13 PM.png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l="-4124" r="-4124"/>
          <a:stretch>
            <a:fillRect/>
          </a:stretch>
        </p:blipFill>
        <p:spPr>
          <a:xfrm>
            <a:off x="4749800" y="2071688"/>
            <a:ext cx="5410200" cy="6538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Book Antiqua" charset="0"/>
              </a:rPr>
              <a:t>2. Warmed-over AI</a:t>
            </a:r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771" name="Rectangle 6"/>
          <p:cNvSpPr>
            <a:spLocks noChangeArrowheads="1"/>
          </p:cNvSpPr>
          <p:nvPr/>
        </p:nvSpPr>
        <p:spPr bwMode="auto">
          <a:xfrm>
            <a:off x="1600200" y="7205246"/>
            <a:ext cx="9271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Book Antiqua" charset="0"/>
              </a:rPr>
              <a:t>http://www.movieprop.com/tvandmovie/terminator/t3endoskeletons1.jpg</a:t>
            </a:r>
          </a:p>
        </p:txBody>
      </p:sp>
      <p:pic>
        <p:nvPicPr>
          <p:cNvPr id="32772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1015412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Magic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981200"/>
            <a:ext cx="8866909" cy="4876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8200" y="7281446"/>
            <a:ext cx="6179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http://bostonist.com/attachments/Anna%20Edwards/109-gob-magic2.jpg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Who </a:t>
            </a:r>
            <a:r>
              <a:rPr lang="en-US" i="1" dirty="0" smtClean="0"/>
              <a:t>cares?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0-08-03 at 11.38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533400"/>
            <a:ext cx="8610600" cy="6582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4601" y="7158336"/>
            <a:ext cx="2806467" cy="468504"/>
          </a:xfrm>
          <a:prstGeom prst="rect">
            <a:avLst/>
          </a:prstGeom>
          <a:noFill/>
        </p:spPr>
        <p:txBody>
          <a:bodyPr wrap="none" lIns="91438" tIns="45720" rIns="91438" bIns="45720" rtlCol="0">
            <a:spAutoFit/>
          </a:bodyPr>
          <a:lstStyle/>
          <a:p>
            <a:r>
              <a:rPr lang="en-US" dirty="0" smtClean="0"/>
              <a:t>http://xkcd.com/773/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251200" y="2514600"/>
            <a:ext cx="4038600" cy="4038600"/>
          </a:xfrm>
          <a:prstGeom prst="ellipse">
            <a:avLst/>
          </a:prstGeom>
          <a:solidFill>
            <a:schemeClr val="accent2"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9900000">
            <a:off x="7722426" y="3473295"/>
            <a:ext cx="1600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1700000">
            <a:off x="7722426" y="5225896"/>
            <a:ext cx="1600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80400" y="4343400"/>
            <a:ext cx="1467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Semantic</a:t>
            </a:r>
          </a:p>
          <a:p>
            <a:r>
              <a:rPr lang="en-US" dirty="0" smtClean="0">
                <a:latin typeface="Helvetica"/>
                <a:cs typeface="Helvetica"/>
              </a:rPr>
              <a:t>Web</a:t>
            </a:r>
            <a:endParaRPr lang="en-US" dirty="0"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On NoSQL...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On Linked Data...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1-06-13 at 10.48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73" y="0"/>
            <a:ext cx="1016657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things go wrong</a:t>
            </a:r>
            <a:endParaRPr lang="en-US" dirty="0"/>
          </a:p>
        </p:txBody>
      </p:sp>
      <p:pic>
        <p:nvPicPr>
          <p:cNvPr id="3" name="Picture 2" descr="Screen shot 2011-06-13 at 10.51.4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7880311" cy="3810000"/>
          </a:xfrm>
          <a:prstGeom prst="rect">
            <a:avLst/>
          </a:prstGeom>
        </p:spPr>
      </p:pic>
      <p:pic>
        <p:nvPicPr>
          <p:cNvPr id="4" name="Picture 3" descr="Screen shot 2011-06-13 at 10.56.5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0"/>
            <a:ext cx="9652000" cy="1533260"/>
          </a:xfrm>
          <a:prstGeom prst="rect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508000" y="1645920"/>
            <a:ext cx="4419600" cy="5028848"/>
          </a:xfrm>
        </p:spPr>
        <p:txBody>
          <a:bodyPr>
            <a:normAutofit/>
          </a:bodyPr>
          <a:lstStyle/>
          <a:p>
            <a:r>
              <a:rPr lang="en-US" dirty="0" smtClean="0"/>
              <a:t>Declares </a:t>
            </a:r>
            <a:r>
              <a:rPr lang="en-US" i="1" dirty="0" smtClean="0"/>
              <a:t>resources</a:t>
            </a:r>
          </a:p>
          <a:p>
            <a:endParaRPr lang="en-US" dirty="0" smtClean="0"/>
          </a:p>
          <a:p>
            <a:r>
              <a:rPr lang="en-US" dirty="0" smtClean="0"/>
              <a:t>Specifies </a:t>
            </a:r>
            <a:r>
              <a:rPr lang="en-US" i="1" dirty="0" smtClean="0"/>
              <a:t>properties </a:t>
            </a:r>
            <a:r>
              <a:rPr lang="en-US" dirty="0" smtClean="0"/>
              <a:t>of resources</a:t>
            </a:r>
          </a:p>
          <a:p>
            <a:endParaRPr lang="en-US" dirty="0" smtClean="0"/>
          </a:p>
          <a:p>
            <a:r>
              <a:rPr lang="en-US" dirty="0" smtClean="0"/>
              <a:t>W3C standard since 1999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http://www.w3.org/RDF/</a:t>
            </a:r>
          </a:p>
        </p:txBody>
      </p:sp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RDF: Framework for knowledge representation</a:t>
            </a:r>
          </a:p>
        </p:txBody>
      </p:sp>
      <p:pic>
        <p:nvPicPr>
          <p:cNvPr id="7" name="Picture 6" descr="batcount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385" y="3048000"/>
            <a:ext cx="5011615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762000" y="2200275"/>
            <a:ext cx="5156200" cy="4573588"/>
          </a:xfrm>
        </p:spPr>
        <p:txBody>
          <a:bodyPr/>
          <a:lstStyle/>
          <a:p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Ontology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 is the study of </a:t>
            </a:r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being or reality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.</a:t>
            </a:r>
          </a:p>
          <a:p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  <a:p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A Formal Ontology is a </a:t>
            </a:r>
            <a:r>
              <a:rPr lang="en-US" i="1" dirty="0" smtClean="0"/>
              <a:t>specification of a conceptualization </a:t>
            </a:r>
            <a:r>
              <a:rPr lang="en-US" dirty="0" smtClean="0"/>
              <a:t>(Gruber, 1995)</a:t>
            </a:r>
            <a:endParaRPr lang="en-US" i="1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Ontologies</a:t>
            </a:r>
          </a:p>
        </p:txBody>
      </p:sp>
      <p:pic>
        <p:nvPicPr>
          <p:cNvPr id="6042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56400" y="2489200"/>
            <a:ext cx="3751263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5003800" y="693420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Book Antiqua" charset="0"/>
              </a:rPr>
              <a:t>Aristotle</a:t>
            </a:r>
            <a:r>
              <a:rPr lang="en-US" dirty="0" smtClean="0">
                <a:latin typeface="Book Antiqua" charset="0"/>
              </a:rPr>
              <a:t>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endParaRPr lang="en-US" dirty="0">
              <a:latin typeface="Book Antiqu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Protégé</a:t>
            </a:r>
            <a:br>
              <a:rPr lang="en-US" dirty="0" smtClean="0"/>
            </a:br>
            <a:r>
              <a:rPr lang="en-US" sz="3556" b="0" i="1" dirty="0" smtClean="0"/>
              <a:t>http://</a:t>
            </a:r>
            <a:r>
              <a:rPr lang="en-US" sz="3556" b="0" i="1" dirty="0" err="1" smtClean="0"/>
              <a:t>protege.stanford.edu</a:t>
            </a:r>
            <a:r>
              <a:rPr lang="en-US" sz="3556" b="0" i="1" dirty="0" smtClean="0"/>
              <a:t>/</a:t>
            </a:r>
            <a:endParaRPr lang="en-US" sz="3556" b="0" i="1" dirty="0"/>
          </a:p>
        </p:txBody>
      </p:sp>
      <p:pic>
        <p:nvPicPr>
          <p:cNvPr id="3" name="Picture 2" descr="Screen shot 2010-12-16 at 1.41.4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34" y="1676400"/>
            <a:ext cx="8792966" cy="594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0-10-10 at 11.54.25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893" r="-18893"/>
          <a:stretch>
            <a:fillRect/>
          </a:stretch>
        </p:blipFill>
        <p:spPr>
          <a:xfrm>
            <a:off x="-101600" y="1761788"/>
            <a:ext cx="10287000" cy="57820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FOAF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Domains where schemas/models change rapidly or data is sparse</a:t>
            </a:r>
          </a:p>
          <a:p>
            <a:r>
              <a:rPr lang="en-US" dirty="0" smtClean="0"/>
              <a:t>Semantics of relational model inadequate (e.g. </a:t>
            </a:r>
            <a:r>
              <a:rPr lang="en-US" dirty="0" err="1" smtClean="0"/>
              <a:t>inferencing</a:t>
            </a:r>
            <a:r>
              <a:rPr lang="en-US" dirty="0" smtClean="0"/>
              <a:t>, inheritance)</a:t>
            </a:r>
          </a:p>
          <a:p>
            <a:r>
              <a:rPr lang="en-US" dirty="0" smtClean="0"/>
              <a:t>Domains emphasizing relationships</a:t>
            </a:r>
          </a:p>
          <a:p>
            <a:pPr lvl="1"/>
            <a:r>
              <a:rPr lang="en-US" dirty="0" smtClean="0"/>
              <a:t>Social networks</a:t>
            </a:r>
          </a:p>
          <a:p>
            <a:pPr lvl="1"/>
            <a:r>
              <a:rPr lang="en-US" dirty="0" smtClean="0"/>
              <a:t>Taxonomies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Good: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Bad: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Weaknesses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Alternatives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Bad for opaque objects with few </a:t>
            </a:r>
            <a:r>
              <a:rPr lang="en-US" dirty="0" err="1" smtClean="0"/>
              <a:t>relationshps</a:t>
            </a:r>
            <a:endParaRPr lang="en-US" dirty="0" smtClean="0"/>
          </a:p>
          <a:p>
            <a:r>
              <a:rPr lang="en-US" dirty="0" smtClean="0"/>
              <a:t>Large sets of homogenous objects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RDBMS</a:t>
            </a:r>
          </a:p>
          <a:p>
            <a:r>
              <a:rPr lang="en-US" dirty="0" smtClean="0"/>
              <a:t>NoSQL</a:t>
            </a:r>
          </a:p>
          <a:p>
            <a:pPr lvl="1"/>
            <a:r>
              <a:rPr lang="en-US" dirty="0" smtClean="0"/>
              <a:t>Document </a:t>
            </a:r>
            <a:r>
              <a:rPr lang="en-US" dirty="0" err="1" smtClean="0"/>
              <a:t>DBs</a:t>
            </a:r>
            <a:endParaRPr lang="en-US" dirty="0" smtClean="0"/>
          </a:p>
          <a:p>
            <a:pPr lvl="1"/>
            <a:r>
              <a:rPr lang="en-US" dirty="0" smtClean="0"/>
              <a:t>Key/Value Stores</a:t>
            </a:r>
          </a:p>
          <a:p>
            <a:pPr lvl="1"/>
            <a:r>
              <a:rPr lang="en-US" dirty="0" smtClean="0"/>
              <a:t>Graph databases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Publish/Syndicate complete information sets</a:t>
            </a:r>
          </a:p>
          <a:p>
            <a:endParaRPr lang="en-US" i="1" dirty="0" smtClean="0"/>
          </a:p>
          <a:p>
            <a:r>
              <a:rPr lang="en-US" i="1" dirty="0" smtClean="0"/>
              <a:t>Embedded </a:t>
            </a:r>
            <a:r>
              <a:rPr lang="en-US" dirty="0" smtClean="0"/>
              <a:t>explicit semantics, unique identifiers</a:t>
            </a:r>
          </a:p>
          <a:p>
            <a:endParaRPr lang="en-US" dirty="0" smtClean="0"/>
          </a:p>
          <a:p>
            <a:r>
              <a:rPr lang="en-US" dirty="0" smtClean="0"/>
              <a:t>Have minimal impact to other Web information publishing</a:t>
            </a:r>
          </a:p>
          <a:p>
            <a:endParaRPr lang="en-US" dirty="0" smtClean="0"/>
          </a:p>
          <a:p>
            <a:r>
              <a:rPr lang="en-US" dirty="0" smtClean="0"/>
              <a:t>May be static or dynamically generated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– Returns </a:t>
            </a:r>
            <a:r>
              <a:rPr lang="en-US" dirty="0" err="1" smtClean="0"/>
              <a:t>tuples</a:t>
            </a:r>
            <a:r>
              <a:rPr lang="en-US" dirty="0" smtClean="0"/>
              <a:t> matching specified pattern</a:t>
            </a:r>
          </a:p>
          <a:p>
            <a:endParaRPr lang="en-US" dirty="0" smtClean="0"/>
          </a:p>
          <a:p>
            <a:r>
              <a:rPr lang="en-US" dirty="0" smtClean="0"/>
              <a:t>ASK – yes or no (tests for existence)</a:t>
            </a:r>
          </a:p>
          <a:p>
            <a:endParaRPr lang="en-US" dirty="0" smtClean="0"/>
          </a:p>
          <a:p>
            <a:r>
              <a:rPr lang="en-US" dirty="0" smtClean="0"/>
              <a:t>CONSTRUCT – Returns a graph</a:t>
            </a:r>
          </a:p>
          <a:p>
            <a:endParaRPr lang="en-US" dirty="0" smtClean="0"/>
          </a:p>
          <a:p>
            <a:r>
              <a:rPr lang="en-US" dirty="0" smtClean="0"/>
              <a:t>DESCRIBE – Returns a graph determined by the </a:t>
            </a:r>
            <a:r>
              <a:rPr lang="en-US" i="1" dirty="0" smtClean="0"/>
              <a:t>query engine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Query Types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Examples: ASK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0872" y="2743200"/>
            <a:ext cx="927972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ASK {</a:t>
            </a:r>
          </a:p>
          <a:p>
            <a:r>
              <a:rPr lang="en-US" sz="3600" dirty="0" smtClean="0"/>
              <a:t>	?</a:t>
            </a:r>
            <a:r>
              <a:rPr lang="en-US" sz="3600" dirty="0" err="1" smtClean="0"/>
              <a:t>uri</a:t>
            </a:r>
            <a:r>
              <a:rPr lang="en-US" sz="3600" dirty="0" smtClean="0"/>
              <a:t> </a:t>
            </a:r>
            <a:r>
              <a:rPr lang="en-US" sz="3600" dirty="0" err="1" smtClean="0"/>
              <a:t>foaf:openid</a:t>
            </a:r>
            <a:r>
              <a:rPr lang="en-US" sz="3600" dirty="0" smtClean="0"/>
              <a:t> &lt;http://</a:t>
            </a:r>
            <a:r>
              <a:rPr lang="en-US" sz="3600" dirty="0" err="1" smtClean="0"/>
              <a:t>brian.panul.la</a:t>
            </a:r>
            <a:r>
              <a:rPr lang="en-US" sz="3600" dirty="0" smtClean="0"/>
              <a:t>&gt;.</a:t>
            </a:r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SPARQL Example: Bookmarks</a:t>
            </a:r>
            <a:endParaRPr lang="en-US" dirty="0"/>
          </a:p>
        </p:txBody>
      </p:sp>
      <p:pic>
        <p:nvPicPr>
          <p:cNvPr id="6" name="Picture 5" descr="Screen shot 2011-06-14 at 1.36.1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2057400"/>
            <a:ext cx="10064706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972435"/>
            <a:ext cx="9296400" cy="5114165"/>
          </a:xfrm>
        </p:spPr>
        <p:txBody>
          <a:bodyPr>
            <a:normAutofit/>
          </a:bodyPr>
          <a:lstStyle/>
          <a:p>
            <a:r>
              <a:rPr lang="en-US" i="1" dirty="0" smtClean="0">
                <a:latin typeface="Book Antiqua" charset="0"/>
              </a:rPr>
              <a:t>...but occasionally dresses up like it</a:t>
            </a:r>
          </a:p>
          <a:p>
            <a:endParaRPr lang="en-US" dirty="0" smtClean="0">
              <a:latin typeface="Book Antiqua" charset="0"/>
            </a:endParaRPr>
          </a:p>
          <a:p>
            <a:pPr lvl="1"/>
            <a:r>
              <a:rPr lang="en-US" dirty="0" smtClean="0">
                <a:latin typeface="Book Antiqua" charset="0"/>
              </a:rPr>
              <a:t>XML</a:t>
            </a:r>
          </a:p>
          <a:p>
            <a:pPr lvl="1"/>
            <a:r>
              <a:rPr lang="en-US" dirty="0" smtClean="0">
                <a:latin typeface="Book Antiqua" charset="0"/>
              </a:rPr>
              <a:t>N-Triples</a:t>
            </a:r>
          </a:p>
          <a:p>
            <a:pPr lvl="1"/>
            <a:r>
              <a:rPr lang="en-US" dirty="0" smtClean="0">
                <a:latin typeface="Book Antiqua" charset="0"/>
              </a:rPr>
              <a:t>N3</a:t>
            </a:r>
          </a:p>
          <a:p>
            <a:pPr lvl="1"/>
            <a:r>
              <a:rPr lang="en-US" dirty="0" smtClean="0">
                <a:latin typeface="Book Antiqua" charset="0"/>
              </a:rPr>
              <a:t>Turtle</a:t>
            </a:r>
          </a:p>
          <a:p>
            <a:pPr lvl="1"/>
            <a:r>
              <a:rPr lang="en-US" dirty="0" smtClean="0">
                <a:latin typeface="Book Antiqua" charset="0"/>
              </a:rPr>
              <a:t>JSON</a:t>
            </a:r>
          </a:p>
          <a:p>
            <a:pPr lvl="1"/>
            <a:r>
              <a:rPr lang="en-US" dirty="0" smtClean="0">
                <a:latin typeface="Book Antiqua" charset="0"/>
              </a:rPr>
              <a:t>RDFa</a:t>
            </a:r>
          </a:p>
          <a:p>
            <a:pPr lvl="1">
              <a:buNone/>
            </a:pPr>
            <a:r>
              <a:rPr lang="en-US" dirty="0" smtClean="0">
                <a:latin typeface="Book Antiqua" charset="0"/>
              </a:rPr>
              <a:t>		 in HTML</a:t>
            </a:r>
          </a:p>
          <a:p>
            <a:pPr lvl="1"/>
            <a:r>
              <a:rPr lang="en-US" dirty="0" smtClean="0">
                <a:latin typeface="Book Antiqua" charset="0"/>
              </a:rPr>
              <a:t>...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</a:t>
            </a:r>
            <a:r>
              <a:rPr lang="en-US" i="1" dirty="0" smtClean="0"/>
              <a:t>is not</a:t>
            </a:r>
            <a:r>
              <a:rPr lang="en-US" dirty="0" smtClean="0"/>
              <a:t> XML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501" y="3003550"/>
            <a:ext cx="6309499" cy="4616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85976"/>
          </a:xfrm>
        </p:spPr>
        <p:txBody>
          <a:bodyPr>
            <a:normAutofit/>
          </a:bodyPr>
          <a:lstStyle/>
          <a:p>
            <a:r>
              <a:rPr lang="en-US" i="1" dirty="0" smtClean="0"/>
              <a:t>Resources </a:t>
            </a:r>
            <a:r>
              <a:rPr lang="en-US" dirty="0" smtClean="0"/>
              <a:t>are </a:t>
            </a:r>
            <a:r>
              <a:rPr lang="en-US" i="1" dirty="0" smtClean="0"/>
              <a:t>identified </a:t>
            </a:r>
            <a:r>
              <a:rPr lang="en-US" dirty="0" smtClean="0"/>
              <a:t>by a Uniform Resource Identifier (URI)</a:t>
            </a:r>
          </a:p>
          <a:p>
            <a:endParaRPr lang="en-US" dirty="0" smtClean="0"/>
          </a:p>
          <a:p>
            <a:r>
              <a:rPr lang="en-US" dirty="0" err="1" smtClean="0"/>
              <a:t>URIs</a:t>
            </a:r>
            <a:r>
              <a:rPr lang="en-US" dirty="0" smtClean="0"/>
              <a:t> are the Primary Key values of the Semantic Web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8508</TotalTime>
  <Words>1559</Words>
  <Application>Microsoft Macintosh PowerPoint</Application>
  <PresentationFormat>Custom</PresentationFormat>
  <Paragraphs>470</Paragraphs>
  <Slides>78</Slides>
  <Notes>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Concourse</vt:lpstr>
      <vt:lpstr>Getting Started with Semantic Web Applications</vt:lpstr>
      <vt:lpstr>Slide 2</vt:lpstr>
      <vt:lpstr>NoSQL: Key/Value and Graphs</vt:lpstr>
      <vt:lpstr>JSON</vt:lpstr>
      <vt:lpstr>What’s missing?</vt:lpstr>
      <vt:lpstr>Technology Primer</vt:lpstr>
      <vt:lpstr>RDF: Framework for knowledge representation</vt:lpstr>
      <vt:lpstr>RDF is not XML</vt:lpstr>
      <vt:lpstr>URIs</vt:lpstr>
      <vt:lpstr>URIs</vt:lpstr>
      <vt:lpstr>URIs</vt:lpstr>
      <vt:lpstr>URIs</vt:lpstr>
      <vt:lpstr>Triples</vt:lpstr>
      <vt:lpstr>Triples in RDF</vt:lpstr>
      <vt:lpstr>Another example </vt:lpstr>
      <vt:lpstr>Triples</vt:lpstr>
      <vt:lpstr>Triples to Graphs</vt:lpstr>
      <vt:lpstr>Triple Stores</vt:lpstr>
      <vt:lpstr>RDF Schemas</vt:lpstr>
      <vt:lpstr>Defining an ontology</vt:lpstr>
      <vt:lpstr>Some RDFS/OWL Features</vt:lpstr>
      <vt:lpstr>Slide 22</vt:lpstr>
      <vt:lpstr>Slide 23</vt:lpstr>
      <vt:lpstr>Case Study: Social Bookmarking</vt:lpstr>
      <vt:lpstr>Del.icio.us</vt:lpstr>
      <vt:lpstr>Basic Requirements</vt:lpstr>
      <vt:lpstr>Logical Schema</vt:lpstr>
      <vt:lpstr>Relational DB - Physical Schema</vt:lpstr>
      <vt:lpstr>OMNOMino.us</vt:lpstr>
      <vt:lpstr>Modeling in RDF</vt:lpstr>
      <vt:lpstr>Useful Schemas</vt:lpstr>
      <vt:lpstr>DMCI</vt:lpstr>
      <vt:lpstr>Slide 33</vt:lpstr>
      <vt:lpstr>RDF Data Model - Member</vt:lpstr>
      <vt:lpstr>RDF Data Model - Bookmark</vt:lpstr>
      <vt:lpstr>Topics from DBPedia</vt:lpstr>
      <vt:lpstr>Slide 37</vt:lpstr>
      <vt:lpstr>Custom properties and classes</vt:lpstr>
      <vt:lpstr>Custom properties and classes</vt:lpstr>
      <vt:lpstr>RDF Data Model</vt:lpstr>
      <vt:lpstr>SPARQL</vt:lpstr>
      <vt:lpstr>A Simple SPARQL Example</vt:lpstr>
      <vt:lpstr>SPARQL Examples: Member</vt:lpstr>
      <vt:lpstr>Updates via API</vt:lpstr>
      <vt:lpstr>Case Study: Semantifying ePDX</vt:lpstr>
      <vt:lpstr>ePDX</vt:lpstr>
      <vt:lpstr>Slide 47</vt:lpstr>
      <vt:lpstr>Slide 48</vt:lpstr>
      <vt:lpstr>RDF Data Model - People</vt:lpstr>
      <vt:lpstr>RDF Data Model – Organizations and Groups</vt:lpstr>
      <vt:lpstr>RDF Data Model – Organizations and Groups</vt:lpstr>
      <vt:lpstr>Custom properties and classes</vt:lpstr>
      <vt:lpstr>RDF Data Model – Projects</vt:lpstr>
      <vt:lpstr>APIs</vt:lpstr>
      <vt:lpstr>Triple Stores</vt:lpstr>
      <vt:lpstr>Resources</vt:lpstr>
      <vt:lpstr>Slide 57</vt:lpstr>
      <vt:lpstr>Backup</vt:lpstr>
      <vt:lpstr>Three things the Semantic Web is not (mostly)</vt:lpstr>
      <vt:lpstr>What is a Resource?</vt:lpstr>
      <vt:lpstr>1. Semantic HTML</vt:lpstr>
      <vt:lpstr>2. Warmed-over AI</vt:lpstr>
      <vt:lpstr>3. Magic</vt:lpstr>
      <vt:lpstr>Who cares?</vt:lpstr>
      <vt:lpstr>Slide 65</vt:lpstr>
      <vt:lpstr>On NoSQL...</vt:lpstr>
      <vt:lpstr>On Linked Data...</vt:lpstr>
      <vt:lpstr>Slide 68</vt:lpstr>
      <vt:lpstr>When things go wrong</vt:lpstr>
      <vt:lpstr>Ontologies</vt:lpstr>
      <vt:lpstr>Protégé http://protege.stanford.edu/</vt:lpstr>
      <vt:lpstr>FOAF</vt:lpstr>
      <vt:lpstr>The Good:</vt:lpstr>
      <vt:lpstr>The Bad:</vt:lpstr>
      <vt:lpstr>Linked Data</vt:lpstr>
      <vt:lpstr>SPARQL Query Types</vt:lpstr>
      <vt:lpstr>SPARQL Examples: ASK</vt:lpstr>
      <vt:lpstr>SPARQL Example: Bookmarks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Brian Panulla</cp:lastModifiedBy>
  <cp:revision>645</cp:revision>
  <dcterms:created xsi:type="dcterms:W3CDTF">2011-06-21T17:53:51Z</dcterms:created>
  <dcterms:modified xsi:type="dcterms:W3CDTF">2011-06-21T18:55:23Z</dcterms:modified>
</cp:coreProperties>
</file>